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64" r:id="rId4"/>
    <p:sldId id="269" r:id="rId5"/>
    <p:sldId id="273" r:id="rId6"/>
  </p:sldIdLst>
  <p:sldSz cx="11430000" cy="6426200"/>
  <p:notesSz cx="11430000" cy="6426200"/>
  <p:defaultTextStyle>
    <a:defPPr>
      <a:defRPr kern="0"/>
    </a:defPPr>
  </p:defaultTextStyle>
  <p:extLst>
    <p:ext uri="{521415D9-36F7-43E2-AB2F-B90AF26B5E84}">
      <p14:sectionLst xmlns:p14="http://schemas.microsoft.com/office/powerpoint/2010/main">
        <p14:section name="Sezione di riepilogo" id="{98B5CFD4-56CD-49FF-9E36-A823480AA9D9}">
          <p14:sldIdLst/>
        </p14:section>
        <p14:section name="CODEX" id="{ECCFF3BD-66F5-48E1-8B18-E6D541B2CB03}">
          <p14:sldIdLst>
            <p14:sldId id="256"/>
          </p14:sldIdLst>
        </p14:section>
        <p14:section name="FEATURES" id="{D4CD8FB6-83F5-465E-843D-1436E13BEC9B}">
          <p14:sldIdLst>
            <p14:sldId id="257"/>
          </p14:sldIdLst>
        </p14:section>
        <p14:section name="CONTENTS" id="{1FE6759E-F893-49B0-9414-50E33CBD6CAE}">
          <p14:sldIdLst>
            <p14:sldId id="264"/>
          </p14:sldIdLst>
        </p14:section>
        <p14:section name="+" id="{5C7778CB-2F64-44CE-82DC-3B75B5FF9B37}">
          <p14:sldIdLst>
            <p14:sldId id="269"/>
          </p14:sldIdLst>
        </p14:section>
        <p14:section name="A FOCUS ON CONNECTION..." id="{B22ED316-8B11-471F-9B4C-3189A36E7391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1700"/>
    <a:srgbClr val="4533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54" y="52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2122"/>
            <a:ext cx="9715500" cy="1349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598672"/>
            <a:ext cx="8001000" cy="1606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1430000" cy="6419215"/>
          </a:xfrm>
          <a:custGeom>
            <a:avLst/>
            <a:gdLst/>
            <a:ahLst/>
            <a:cxnLst/>
            <a:rect l="l" t="t" r="r" b="b"/>
            <a:pathLst>
              <a:path w="11430000" h="6419215">
                <a:moveTo>
                  <a:pt x="0" y="0"/>
                </a:moveTo>
                <a:lnTo>
                  <a:pt x="11429998" y="0"/>
                </a:lnTo>
                <a:lnTo>
                  <a:pt x="11429998" y="6419087"/>
                </a:lnTo>
                <a:lnTo>
                  <a:pt x="0" y="6419087"/>
                </a:lnTo>
                <a:lnTo>
                  <a:pt x="0" y="0"/>
                </a:lnTo>
                <a:close/>
              </a:path>
            </a:pathLst>
          </a:custGeom>
          <a:solidFill>
            <a:srgbClr val="121212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2A17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91725" y="3838575"/>
            <a:ext cx="952499" cy="222884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14625" y="4695825"/>
            <a:ext cx="2657474" cy="1457324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419850" y="4210050"/>
            <a:ext cx="581024" cy="6000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91275" y="2505075"/>
            <a:ext cx="581024" cy="60007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2A17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78026"/>
            <a:ext cx="4972050" cy="42412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429998" cy="641908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26231" y="43755"/>
            <a:ext cx="306883" cy="6312991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5825" y="2571750"/>
            <a:ext cx="2047874" cy="307657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03821" y="2282914"/>
            <a:ext cx="751436" cy="681263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19450" y="2571750"/>
            <a:ext cx="2047874" cy="3067049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790613" y="2257978"/>
            <a:ext cx="733860" cy="76908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50" b="1" i="0">
                <a:solidFill>
                  <a:srgbClr val="2A17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96193" y="1016000"/>
            <a:ext cx="2630170" cy="711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cs typeface="Cambri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4273" y="2911474"/>
            <a:ext cx="4640580" cy="1534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76366"/>
            <a:ext cx="36576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6/29/2024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76366"/>
            <a:ext cx="2628900" cy="321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5.png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11" Type="http://schemas.openxmlformats.org/officeDocument/2006/relationships/image" Target="../media/image38.png"/><Relationship Id="rId5" Type="http://schemas.openxmlformats.org/officeDocument/2006/relationships/slide" Target="slide5.xml"/><Relationship Id="rId15" Type="http://schemas.openxmlformats.org/officeDocument/2006/relationships/image" Target="../media/image14.png"/><Relationship Id="rId10" Type="http://schemas.openxmlformats.org/officeDocument/2006/relationships/image" Target="../media/image37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0.png"/><Relationship Id="rId1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46.jpg"/><Relationship Id="rId12" Type="http://schemas.microsoft.com/office/2007/relationships/hdphoto" Target="../media/hdphoto1.wdp"/><Relationship Id="rId17" Type="http://schemas.openxmlformats.org/officeDocument/2006/relationships/image" Target="../media/image54.png"/><Relationship Id="rId2" Type="http://schemas.openxmlformats.org/officeDocument/2006/relationships/slide" Target="slide3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5" Type="http://schemas.openxmlformats.org/officeDocument/2006/relationships/image" Target="../media/image52.png"/><Relationship Id="rId10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.png"/><Relationship Id="rId1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hyperlink" Target="../OneDrive%20-%20Politecnico%20di%20Milano/Desktop/deliverable-fijal/CC2.png" TargetMode="External"/><Relationship Id="rId18" Type="http://schemas.openxmlformats.org/officeDocument/2006/relationships/image" Target="../media/image53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12" Type="http://schemas.openxmlformats.org/officeDocument/2006/relationships/image" Target="../media/image9.png"/><Relationship Id="rId17" Type="http://schemas.openxmlformats.org/officeDocument/2006/relationships/image" Target="../media/image58.png"/><Relationship Id="rId2" Type="http://schemas.openxmlformats.org/officeDocument/2006/relationships/image" Target="../media/image2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55.png"/><Relationship Id="rId15" Type="http://schemas.openxmlformats.org/officeDocument/2006/relationships/image" Target="../media/image11.png"/><Relationship Id="rId10" Type="http://schemas.openxmlformats.org/officeDocument/2006/relationships/hyperlink" Target="../OneDrive%20-%20Politecnico%20di%20Milano/Desktop/deliverable-fijal/CC1.png" TargetMode="External"/><Relationship Id="rId4" Type="http://schemas.openxmlformats.org/officeDocument/2006/relationships/slide" Target="slide3.xml"/><Relationship Id="rId9" Type="http://schemas.openxmlformats.org/officeDocument/2006/relationships/image" Target="../media/image35.png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3" name="martelletti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87159" y="3909764"/>
            <a:ext cx="2192832" cy="2408734"/>
          </a:xfrm>
          <a:prstGeom prst="rect">
            <a:avLst/>
          </a:prstGeom>
        </p:spPr>
      </p:pic>
      <p:pic>
        <p:nvPicPr>
          <p:cNvPr id="4" name="occhio di ra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353550" y="2190750"/>
            <a:ext cx="1438274" cy="1066799"/>
          </a:xfrm>
          <a:prstGeom prst="rect">
            <a:avLst/>
          </a:prstGeom>
        </p:spPr>
      </p:pic>
      <p:pic>
        <p:nvPicPr>
          <p:cNvPr id="5" name="lampadina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2380" y="666379"/>
            <a:ext cx="1369864" cy="1608963"/>
          </a:xfrm>
          <a:prstGeom prst="rect">
            <a:avLst/>
          </a:prstGeom>
        </p:spPr>
      </p:pic>
      <p:pic>
        <p:nvPicPr>
          <p:cNvPr id="6" name="colonna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2697" y="2910790"/>
            <a:ext cx="1560775" cy="1970811"/>
          </a:xfrm>
          <a:prstGeom prst="rect">
            <a:avLst/>
          </a:prstGeom>
        </p:spPr>
      </p:pic>
      <p:pic>
        <p:nvPicPr>
          <p:cNvPr id="7" name="barca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39050" y="257175"/>
            <a:ext cx="1714499" cy="1590674"/>
          </a:xfrm>
          <a:prstGeom prst="rect">
            <a:avLst/>
          </a:prstGeom>
        </p:spPr>
      </p:pic>
      <p:pic>
        <p:nvPicPr>
          <p:cNvPr id="8" name="libro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114675" y="533400"/>
            <a:ext cx="1866899" cy="1028699"/>
          </a:xfrm>
          <a:prstGeom prst="rect">
            <a:avLst/>
          </a:prstGeom>
        </p:spPr>
      </p:pic>
      <p:pic>
        <p:nvPicPr>
          <p:cNvPr id="11" name="nuvola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14475" y="5048250"/>
            <a:ext cx="1628774" cy="876299"/>
          </a:xfrm>
          <a:prstGeom prst="rect">
            <a:avLst/>
          </a:prstGeom>
        </p:spPr>
      </p:pic>
      <p:sp>
        <p:nvSpPr>
          <p:cNvPr id="9" name="CODEX titolo"/>
          <p:cNvSpPr txBox="1">
            <a:spLocks noGrp="1"/>
          </p:cNvSpPr>
          <p:nvPr>
            <p:ph type="title"/>
          </p:nvPr>
        </p:nvSpPr>
        <p:spPr>
          <a:xfrm>
            <a:off x="3276545" y="1797049"/>
            <a:ext cx="4905486" cy="1245213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8000" spc="600" dirty="0">
                <a:latin typeface="Libre Baskerville" panose="02000000000000000000" pitchFamily="2" charset="0"/>
              </a:rPr>
              <a:t>CODEX</a:t>
            </a:r>
            <a:endParaRPr sz="7200" spc="600" dirty="0">
              <a:latin typeface="Libre Baskerville" panose="02000000000000000000" pitchFamily="2" charset="0"/>
            </a:endParaRPr>
          </a:p>
        </p:txBody>
      </p:sp>
      <p:sp>
        <p:nvSpPr>
          <p:cNvPr id="10" name="sottotitolo"/>
          <p:cNvSpPr txBox="1"/>
          <p:nvPr/>
        </p:nvSpPr>
        <p:spPr>
          <a:xfrm>
            <a:off x="3029141" y="2910790"/>
            <a:ext cx="5572126" cy="1629292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5400" spc="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NATURALIS</a:t>
            </a:r>
            <a:endParaRPr sz="6000" spc="600" dirty="0">
              <a:latin typeface="Libre Baskerville" panose="02000000000000000000" pitchFamily="2" charset="0"/>
              <a:cs typeface="Cambria"/>
            </a:endParaRPr>
          </a:p>
          <a:p>
            <a:pPr marL="97790" marR="49530" algn="ctr">
              <a:lnSpc>
                <a:spcPts val="1880"/>
              </a:lnSpc>
              <a:spcBef>
                <a:spcPts val="2325"/>
              </a:spcBef>
            </a:pPr>
            <a:r>
              <a:rPr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Sof</a:t>
            </a:r>
            <a:r>
              <a:rPr lang="en-US"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</a:t>
            </a:r>
            <a:r>
              <a:rPr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ware Engineering Project</a:t>
            </a:r>
            <a:r>
              <a:rPr lang="en-US"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      </a:t>
            </a:r>
            <a:r>
              <a:rPr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650" spc="300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a.a.</a:t>
            </a:r>
            <a:r>
              <a:rPr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2023/24</a:t>
            </a:r>
            <a:r>
              <a:rPr lang="en-US"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650" spc="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Group PSP039</a:t>
            </a:r>
            <a:endParaRPr sz="1650" spc="3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12" name="bottone start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790950" y="4762500"/>
            <a:ext cx="3848099" cy="904874"/>
          </a:xfrm>
          <a:prstGeom prst="rect">
            <a:avLst/>
          </a:prstGeom>
        </p:spPr>
      </p:pic>
      <p:sp>
        <p:nvSpPr>
          <p:cNvPr id="13" name="testo start"/>
          <p:cNvSpPr txBox="1"/>
          <p:nvPr/>
        </p:nvSpPr>
        <p:spPr>
          <a:xfrm>
            <a:off x="4981575" y="4997450"/>
            <a:ext cx="1495426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spc="335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bre Baskerville" panose="02000000000000000000" pitchFamily="2" charset="0"/>
                <a:cs typeface="Cambria"/>
                <a:hlinkClick r:id="" action="ppaction://hlinkshowjump?jump=nextslid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START</a:t>
            </a:r>
            <a:endParaRPr sz="22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ibre Baskerville" panose="02000000000000000000" pitchFamily="2" charset="0"/>
              <a:cs typeface="Cambri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57" dur="2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10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0" dur="2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10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uiExpand="1" build="p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4625" y="4095750"/>
            <a:ext cx="581024" cy="6000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498880" y="4121150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5119" y="4149725"/>
            <a:ext cx="1612156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Persistance (AF)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62675" y="4095750"/>
            <a:ext cx="771524" cy="447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7950" y="2590800"/>
            <a:ext cx="581024" cy="6000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432354" y="2625725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98444" y="2631439"/>
            <a:ext cx="2503805" cy="5275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Resilience to disconnections (AF)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34100" y="2505075"/>
            <a:ext cx="771524" cy="7715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7950" y="1047750"/>
            <a:ext cx="581024" cy="60007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432503" y="1082675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8592" y="1101725"/>
            <a:ext cx="229780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Multiple Matches (AF)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38875" y="904875"/>
            <a:ext cx="619124" cy="88582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5825" y="5076825"/>
            <a:ext cx="581024" cy="60007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856955" y="5111750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3193" y="5140325"/>
            <a:ext cx="132000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TUI &amp; GUI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00075" y="4962525"/>
            <a:ext cx="628649" cy="819149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5825" y="3790950"/>
            <a:ext cx="581024" cy="60959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4856955" y="3825875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3193" y="3854450"/>
            <a:ext cx="227774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Socket &amp; RMI connection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0550" y="3533775"/>
            <a:ext cx="504824" cy="99059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95825" y="2505075"/>
            <a:ext cx="581024" cy="60959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4856955" y="2540000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23192" y="2568575"/>
            <a:ext cx="185340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Complete Rules</a:t>
            </a:r>
            <a:endParaRPr sz="16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8625" y="2466975"/>
            <a:ext cx="914399" cy="552449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19372" y="1183639"/>
            <a:ext cx="3806190" cy="49532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6500"/>
              </a:lnSpc>
              <a:spcBef>
                <a:spcPts val="100"/>
              </a:spcBef>
            </a:pPr>
            <a:r>
              <a:rPr sz="15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Our Game implementation includes both </a:t>
            </a:r>
            <a:r>
              <a:rPr sz="15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Standard</a:t>
            </a:r>
            <a:r>
              <a:rPr sz="15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and </a:t>
            </a:r>
            <a:r>
              <a:rPr sz="15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Advanced</a:t>
            </a:r>
            <a:r>
              <a:rPr sz="15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Features</a:t>
            </a:r>
            <a:r>
              <a:rPr lang="it-IT" sz="15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:</a:t>
            </a:r>
            <a:endParaRPr sz="15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619372" y="596900"/>
            <a:ext cx="2276228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Libre Baskerville" panose="02000000000000000000" pitchFamily="2" charset="0"/>
              </a:rPr>
              <a:t>FEATURES</a:t>
            </a:r>
          </a:p>
        </p:txBody>
      </p:sp>
      <p:pic>
        <p:nvPicPr>
          <p:cNvPr id="29" name="object 2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734050" y="5591175"/>
            <a:ext cx="5629274" cy="352424"/>
          </a:xfrm>
          <a:prstGeom prst="rect">
            <a:avLst/>
          </a:prstGeom>
        </p:spPr>
      </p:pic>
      <p:sp>
        <p:nvSpPr>
          <p:cNvPr id="30" name="object 2">
            <a:extLst>
              <a:ext uri="{FF2B5EF4-FFF2-40B4-BE49-F238E27FC236}">
                <a16:creationId xmlns:a16="http://schemas.microsoft.com/office/drawing/2014/main" id="{1B20170C-AA91-3595-739D-0733D7F521F3}"/>
              </a:ext>
            </a:extLst>
          </p:cNvPr>
          <p:cNvSpPr/>
          <p:nvPr/>
        </p:nvSpPr>
        <p:spPr>
          <a:xfrm>
            <a:off x="19050" y="10795"/>
            <a:ext cx="11430000" cy="6412865"/>
          </a:xfrm>
          <a:custGeom>
            <a:avLst/>
            <a:gdLst/>
            <a:ahLst/>
            <a:cxnLst/>
            <a:rect l="l" t="t" r="r" b="b"/>
            <a:pathLst>
              <a:path w="11430000" h="6419215">
                <a:moveTo>
                  <a:pt x="0" y="0"/>
                </a:moveTo>
                <a:lnTo>
                  <a:pt x="11429998" y="0"/>
                </a:lnTo>
                <a:lnTo>
                  <a:pt x="11429998" y="6419087"/>
                </a:lnTo>
                <a:lnTo>
                  <a:pt x="0" y="6419087"/>
                </a:lnTo>
                <a:lnTo>
                  <a:pt x="0" y="0"/>
                </a:lnTo>
                <a:close/>
              </a:path>
            </a:pathLst>
          </a:custGeom>
          <a:solidFill>
            <a:srgbClr val="121212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1" name="object 3">
            <a:extLst>
              <a:ext uri="{FF2B5EF4-FFF2-40B4-BE49-F238E27FC236}">
                <a16:creationId xmlns:a16="http://schemas.microsoft.com/office/drawing/2014/main" id="{E77845FD-D0DE-F159-9201-E0BBDDD34445}"/>
              </a:ext>
            </a:extLst>
          </p:cNvPr>
          <p:cNvGrpSpPr/>
          <p:nvPr/>
        </p:nvGrpSpPr>
        <p:grpSpPr>
          <a:xfrm>
            <a:off x="1314450" y="1838325"/>
            <a:ext cx="4152900" cy="1828800"/>
            <a:chOff x="1314450" y="1838325"/>
            <a:chExt cx="4152900" cy="1828800"/>
          </a:xfrm>
        </p:grpSpPr>
        <p:pic>
          <p:nvPicPr>
            <p:cNvPr id="32" name="object 4">
              <a:extLst>
                <a:ext uri="{FF2B5EF4-FFF2-40B4-BE49-F238E27FC236}">
                  <a16:creationId xmlns:a16="http://schemas.microsoft.com/office/drawing/2014/main" id="{725F0E78-8907-94A8-A90C-DD52147A4914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225" y="1885950"/>
              <a:ext cx="3848099" cy="1543049"/>
            </a:xfrm>
            <a:prstGeom prst="rect">
              <a:avLst/>
            </a:prstGeom>
          </p:spPr>
        </p:pic>
        <p:pic>
          <p:nvPicPr>
            <p:cNvPr id="33" name="object 5">
              <a:extLst>
                <a:ext uri="{FF2B5EF4-FFF2-40B4-BE49-F238E27FC236}">
                  <a16:creationId xmlns:a16="http://schemas.microsoft.com/office/drawing/2014/main" id="{D9419279-5CB0-13CC-5590-1CD9E113FB3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450" y="1838325"/>
              <a:ext cx="4152899" cy="1828799"/>
            </a:xfrm>
            <a:prstGeom prst="rect">
              <a:avLst/>
            </a:prstGeom>
          </p:spPr>
        </p:pic>
      </p:grpSp>
      <p:sp>
        <p:nvSpPr>
          <p:cNvPr id="34" name="object 6">
            <a:extLst>
              <a:ext uri="{FF2B5EF4-FFF2-40B4-BE49-F238E27FC236}">
                <a16:creationId xmlns:a16="http://schemas.microsoft.com/office/drawing/2014/main" id="{F8CF73E1-4677-D3BB-2133-3BA33F7EC499}"/>
              </a:ext>
            </a:extLst>
          </p:cNvPr>
          <p:cNvSpPr txBox="1"/>
          <p:nvPr/>
        </p:nvSpPr>
        <p:spPr>
          <a:xfrm>
            <a:off x="1561306" y="2132329"/>
            <a:ext cx="3559810" cy="87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Rules: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Our implementation also includes exceptions such as a Game ending if the Card decks are empty or multiple turn timers in a row are out.</a:t>
            </a:r>
            <a:endParaRPr sz="11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35" name="object 7">
            <a:extLst>
              <a:ext uri="{FF2B5EF4-FFF2-40B4-BE49-F238E27FC236}">
                <a16:creationId xmlns:a16="http://schemas.microsoft.com/office/drawing/2014/main" id="{8E9FA1B5-69FB-1531-9183-ED98D1FD3191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29177" y="1981177"/>
            <a:ext cx="181009" cy="180809"/>
          </a:xfrm>
          <a:prstGeom prst="rect">
            <a:avLst/>
          </a:prstGeom>
        </p:spPr>
      </p:pic>
      <p:grpSp>
        <p:nvGrpSpPr>
          <p:cNvPr id="36" name="object 3">
            <a:extLst>
              <a:ext uri="{FF2B5EF4-FFF2-40B4-BE49-F238E27FC236}">
                <a16:creationId xmlns:a16="http://schemas.microsoft.com/office/drawing/2014/main" id="{4D00421A-6854-91F9-160A-D2BEF856C99C}"/>
              </a:ext>
            </a:extLst>
          </p:cNvPr>
          <p:cNvGrpSpPr/>
          <p:nvPr/>
        </p:nvGrpSpPr>
        <p:grpSpPr>
          <a:xfrm>
            <a:off x="1304925" y="3200400"/>
            <a:ext cx="4152900" cy="1828800"/>
            <a:chOff x="1304925" y="3200400"/>
            <a:chExt cx="4152900" cy="1828800"/>
          </a:xfrm>
        </p:grpSpPr>
        <p:pic>
          <p:nvPicPr>
            <p:cNvPr id="37" name="object 4">
              <a:extLst>
                <a:ext uri="{FF2B5EF4-FFF2-40B4-BE49-F238E27FC236}">
                  <a16:creationId xmlns:a16="http://schemas.microsoft.com/office/drawing/2014/main" id="{7FDC7A0A-2072-3299-A15E-09A979819BDE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9700" y="3248025"/>
              <a:ext cx="3848099" cy="1543049"/>
            </a:xfrm>
            <a:prstGeom prst="rect">
              <a:avLst/>
            </a:prstGeom>
          </p:spPr>
        </p:pic>
        <p:pic>
          <p:nvPicPr>
            <p:cNvPr id="38" name="object 5">
              <a:extLst>
                <a:ext uri="{FF2B5EF4-FFF2-40B4-BE49-F238E27FC236}">
                  <a16:creationId xmlns:a16="http://schemas.microsoft.com/office/drawing/2014/main" id="{B2BC39AC-6BAD-6E9B-F496-133D130C63A0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4925" y="3200400"/>
              <a:ext cx="4152899" cy="1828799"/>
            </a:xfrm>
            <a:prstGeom prst="rect">
              <a:avLst/>
            </a:prstGeom>
          </p:spPr>
        </p:pic>
      </p:grpSp>
      <p:sp>
        <p:nvSpPr>
          <p:cNvPr id="39" name="object 6">
            <a:extLst>
              <a:ext uri="{FF2B5EF4-FFF2-40B4-BE49-F238E27FC236}">
                <a16:creationId xmlns:a16="http://schemas.microsoft.com/office/drawing/2014/main" id="{A21BD570-1F45-147A-A94A-D260825AB1AD}"/>
              </a:ext>
            </a:extLst>
          </p:cNvPr>
          <p:cNvSpPr txBox="1"/>
          <p:nvPr/>
        </p:nvSpPr>
        <p:spPr>
          <a:xfrm>
            <a:off x="1551781" y="3494404"/>
            <a:ext cx="3484879" cy="87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3180">
              <a:lnSpc>
                <a:spcPct val="130200"/>
              </a:lnSpc>
              <a:spcBef>
                <a:spcPts val="100"/>
              </a:spcBef>
            </a:pP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 Player has a chance to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chose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whichever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technology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they prefer at the start of the Game in the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console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by typing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1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or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2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when asked by the </a:t>
            </a: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Game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!</a:t>
            </a:r>
            <a:endParaRPr sz="11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40" name="object 7">
            <a:extLst>
              <a:ext uri="{FF2B5EF4-FFF2-40B4-BE49-F238E27FC236}">
                <a16:creationId xmlns:a16="http://schemas.microsoft.com/office/drawing/2014/main" id="{AD08791F-4898-4479-9C2B-1B9BF9A25B1D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19652" y="3343252"/>
            <a:ext cx="181009" cy="180809"/>
          </a:xfrm>
          <a:prstGeom prst="rect">
            <a:avLst/>
          </a:prstGeom>
        </p:spPr>
      </p:pic>
      <p:grpSp>
        <p:nvGrpSpPr>
          <p:cNvPr id="41" name="object 3">
            <a:extLst>
              <a:ext uri="{FF2B5EF4-FFF2-40B4-BE49-F238E27FC236}">
                <a16:creationId xmlns:a16="http://schemas.microsoft.com/office/drawing/2014/main" id="{3855EB2C-0318-D5F3-4DD6-008C839AC619}"/>
              </a:ext>
            </a:extLst>
          </p:cNvPr>
          <p:cNvGrpSpPr/>
          <p:nvPr/>
        </p:nvGrpSpPr>
        <p:grpSpPr>
          <a:xfrm>
            <a:off x="1314450" y="4467225"/>
            <a:ext cx="4152900" cy="1828800"/>
            <a:chOff x="1314450" y="4467225"/>
            <a:chExt cx="4152900" cy="1828800"/>
          </a:xfrm>
        </p:grpSpPr>
        <p:pic>
          <p:nvPicPr>
            <p:cNvPr id="42" name="object 4">
              <a:extLst>
                <a:ext uri="{FF2B5EF4-FFF2-40B4-BE49-F238E27FC236}">
                  <a16:creationId xmlns:a16="http://schemas.microsoft.com/office/drawing/2014/main" id="{4FD1A056-3A14-ACBA-3A55-90BC724C7437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225" y="4514850"/>
              <a:ext cx="3848099" cy="1543049"/>
            </a:xfrm>
            <a:prstGeom prst="rect">
              <a:avLst/>
            </a:prstGeom>
          </p:spPr>
        </p:pic>
        <p:pic>
          <p:nvPicPr>
            <p:cNvPr id="43" name="object 5">
              <a:extLst>
                <a:ext uri="{FF2B5EF4-FFF2-40B4-BE49-F238E27FC236}">
                  <a16:creationId xmlns:a16="http://schemas.microsoft.com/office/drawing/2014/main" id="{4BC2E043-9A61-DEF3-6E3F-96C61075461C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14450" y="4467225"/>
              <a:ext cx="4152899" cy="1828799"/>
            </a:xfrm>
            <a:prstGeom prst="rect">
              <a:avLst/>
            </a:prstGeom>
          </p:spPr>
        </p:pic>
      </p:grpSp>
      <p:sp>
        <p:nvSpPr>
          <p:cNvPr id="44" name="object 6">
            <a:extLst>
              <a:ext uri="{FF2B5EF4-FFF2-40B4-BE49-F238E27FC236}">
                <a16:creationId xmlns:a16="http://schemas.microsoft.com/office/drawing/2014/main" id="{C0D949BA-66BC-03DE-A59F-D57920808676}"/>
              </a:ext>
            </a:extLst>
          </p:cNvPr>
          <p:cNvSpPr txBox="1"/>
          <p:nvPr/>
        </p:nvSpPr>
        <p:spPr>
          <a:xfrm>
            <a:off x="1561306" y="4761229"/>
            <a:ext cx="3509645" cy="87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View.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Each client can decide at the start of a Game, right afier choosing the connection technology, which user interface they prefer, by again typing 1 or 2 into the console.</a:t>
            </a:r>
            <a:endParaRPr sz="11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45" name="object 7">
            <a:extLst>
              <a:ext uri="{FF2B5EF4-FFF2-40B4-BE49-F238E27FC236}">
                <a16:creationId xmlns:a16="http://schemas.microsoft.com/office/drawing/2014/main" id="{188396F4-6987-9E11-72C0-26F3562E5F23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029177" y="4610077"/>
            <a:ext cx="181009" cy="180809"/>
          </a:xfrm>
          <a:prstGeom prst="rect">
            <a:avLst/>
          </a:prstGeom>
        </p:spPr>
      </p:pic>
      <p:grpSp>
        <p:nvGrpSpPr>
          <p:cNvPr id="46" name="object 3">
            <a:extLst>
              <a:ext uri="{FF2B5EF4-FFF2-40B4-BE49-F238E27FC236}">
                <a16:creationId xmlns:a16="http://schemas.microsoft.com/office/drawing/2014/main" id="{CAF56129-9CBC-8A68-F3AF-42ECDC789D7C}"/>
              </a:ext>
            </a:extLst>
          </p:cNvPr>
          <p:cNvGrpSpPr/>
          <p:nvPr/>
        </p:nvGrpSpPr>
        <p:grpSpPr>
          <a:xfrm>
            <a:off x="6848475" y="533400"/>
            <a:ext cx="4143375" cy="1828800"/>
            <a:chOff x="6848475" y="533400"/>
            <a:chExt cx="4143375" cy="1828800"/>
          </a:xfrm>
        </p:grpSpPr>
        <p:pic>
          <p:nvPicPr>
            <p:cNvPr id="47" name="object 4">
              <a:extLst>
                <a:ext uri="{FF2B5EF4-FFF2-40B4-BE49-F238E27FC236}">
                  <a16:creationId xmlns:a16="http://schemas.microsoft.com/office/drawing/2014/main" id="{CAF7A4C2-DA83-A6D1-7326-E6FC81414C8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3725" y="581025"/>
              <a:ext cx="3857624" cy="1543049"/>
            </a:xfrm>
            <a:prstGeom prst="rect">
              <a:avLst/>
            </a:prstGeom>
          </p:spPr>
        </p:pic>
        <p:pic>
          <p:nvPicPr>
            <p:cNvPr id="48" name="object 5">
              <a:extLst>
                <a:ext uri="{FF2B5EF4-FFF2-40B4-BE49-F238E27FC236}">
                  <a16:creationId xmlns:a16="http://schemas.microsoft.com/office/drawing/2014/main" id="{0CEA6ECE-7F9E-DD36-8C21-D47D92AF2B45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8475" y="533400"/>
              <a:ext cx="4143374" cy="1828799"/>
            </a:xfrm>
            <a:prstGeom prst="rect">
              <a:avLst/>
            </a:prstGeom>
          </p:spPr>
        </p:pic>
      </p:grpSp>
      <p:sp>
        <p:nvSpPr>
          <p:cNvPr id="49" name="object 6">
            <a:extLst>
              <a:ext uri="{FF2B5EF4-FFF2-40B4-BE49-F238E27FC236}">
                <a16:creationId xmlns:a16="http://schemas.microsoft.com/office/drawing/2014/main" id="{829CF32D-BA44-2585-FC74-E38A84193004}"/>
              </a:ext>
            </a:extLst>
          </p:cNvPr>
          <p:cNvSpPr txBox="1"/>
          <p:nvPr/>
        </p:nvSpPr>
        <p:spPr>
          <a:xfrm>
            <a:off x="7090717" y="827405"/>
            <a:ext cx="3541395" cy="87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Multiplayer.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Server can substain multiple matches happening at the same time, and for each of them the correct number of Players will automatically be added!</a:t>
            </a:r>
            <a:endParaRPr sz="11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50" name="object 7">
            <a:extLst>
              <a:ext uri="{FF2B5EF4-FFF2-40B4-BE49-F238E27FC236}">
                <a16:creationId xmlns:a16="http://schemas.microsoft.com/office/drawing/2014/main" id="{CD67E0CA-CBC3-D518-575E-F453FF042805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63203" y="685779"/>
            <a:ext cx="171482" cy="171293"/>
          </a:xfrm>
          <a:prstGeom prst="rect">
            <a:avLst/>
          </a:prstGeom>
        </p:spPr>
      </p:pic>
      <p:grpSp>
        <p:nvGrpSpPr>
          <p:cNvPr id="51" name="object 3">
            <a:extLst>
              <a:ext uri="{FF2B5EF4-FFF2-40B4-BE49-F238E27FC236}">
                <a16:creationId xmlns:a16="http://schemas.microsoft.com/office/drawing/2014/main" id="{5BA2EFA3-D468-5933-C274-76B7B2EF15E2}"/>
              </a:ext>
            </a:extLst>
          </p:cNvPr>
          <p:cNvGrpSpPr/>
          <p:nvPr/>
        </p:nvGrpSpPr>
        <p:grpSpPr>
          <a:xfrm>
            <a:off x="6848475" y="1876425"/>
            <a:ext cx="4143375" cy="1828800"/>
            <a:chOff x="6848475" y="1876425"/>
            <a:chExt cx="4143375" cy="1828800"/>
          </a:xfrm>
        </p:grpSpPr>
        <p:pic>
          <p:nvPicPr>
            <p:cNvPr id="52" name="object 4">
              <a:extLst>
                <a:ext uri="{FF2B5EF4-FFF2-40B4-BE49-F238E27FC236}">
                  <a16:creationId xmlns:a16="http://schemas.microsoft.com/office/drawing/2014/main" id="{7539313D-F758-663E-3ED6-4BE0ECFDE6E1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3725" y="1924050"/>
              <a:ext cx="3857624" cy="1543049"/>
            </a:xfrm>
            <a:prstGeom prst="rect">
              <a:avLst/>
            </a:prstGeom>
          </p:spPr>
        </p:pic>
        <p:pic>
          <p:nvPicPr>
            <p:cNvPr id="53" name="object 5">
              <a:extLst>
                <a:ext uri="{FF2B5EF4-FFF2-40B4-BE49-F238E27FC236}">
                  <a16:creationId xmlns:a16="http://schemas.microsoft.com/office/drawing/2014/main" id="{603F336B-AEBC-918E-ADA4-B3EE92D77651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8475" y="1876425"/>
              <a:ext cx="4143374" cy="1828799"/>
            </a:xfrm>
            <a:prstGeom prst="rect">
              <a:avLst/>
            </a:prstGeom>
          </p:spPr>
        </p:pic>
      </p:grpSp>
      <p:sp>
        <p:nvSpPr>
          <p:cNvPr id="54" name="object 6">
            <a:extLst>
              <a:ext uri="{FF2B5EF4-FFF2-40B4-BE49-F238E27FC236}">
                <a16:creationId xmlns:a16="http://schemas.microsoft.com/office/drawing/2014/main" id="{E0118274-F04A-80B1-FD9C-C934F289483B}"/>
              </a:ext>
            </a:extLst>
          </p:cNvPr>
          <p:cNvSpPr txBox="1"/>
          <p:nvPr/>
        </p:nvSpPr>
        <p:spPr>
          <a:xfrm>
            <a:off x="7090717" y="2170429"/>
            <a:ext cx="3420110" cy="874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11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Reconnect: </a:t>
            </a:r>
            <a:r>
              <a:rPr sz="1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Player that for any reason disconnects to a Game has the possibility to reconnect to the same Game keeping his score and Cards unaltered.</a:t>
            </a:r>
            <a:endParaRPr sz="11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55" name="object 7">
            <a:extLst>
              <a:ext uri="{FF2B5EF4-FFF2-40B4-BE49-F238E27FC236}">
                <a16:creationId xmlns:a16="http://schemas.microsoft.com/office/drawing/2014/main" id="{47E5E1E8-5F85-0471-17C8-1CFE9D388B7F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63203" y="2028803"/>
            <a:ext cx="171482" cy="171293"/>
          </a:xfrm>
          <a:prstGeom prst="rect">
            <a:avLst/>
          </a:prstGeom>
        </p:spPr>
      </p:pic>
      <p:grpSp>
        <p:nvGrpSpPr>
          <p:cNvPr id="56" name="object 3">
            <a:extLst>
              <a:ext uri="{FF2B5EF4-FFF2-40B4-BE49-F238E27FC236}">
                <a16:creationId xmlns:a16="http://schemas.microsoft.com/office/drawing/2014/main" id="{A7A3FEA3-526D-1636-8074-AE87539A3CC6}"/>
              </a:ext>
            </a:extLst>
          </p:cNvPr>
          <p:cNvGrpSpPr/>
          <p:nvPr/>
        </p:nvGrpSpPr>
        <p:grpSpPr>
          <a:xfrm>
            <a:off x="6848475" y="3200400"/>
            <a:ext cx="4143375" cy="1828800"/>
            <a:chOff x="6848475" y="3200400"/>
            <a:chExt cx="4143375" cy="1828800"/>
          </a:xfrm>
        </p:grpSpPr>
        <p:pic>
          <p:nvPicPr>
            <p:cNvPr id="57" name="object 4">
              <a:extLst>
                <a:ext uri="{FF2B5EF4-FFF2-40B4-BE49-F238E27FC236}">
                  <a16:creationId xmlns:a16="http://schemas.microsoft.com/office/drawing/2014/main" id="{A26D1348-17B5-D74A-E88C-835D1F61EDBA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943725" y="3248025"/>
              <a:ext cx="3857624" cy="1543049"/>
            </a:xfrm>
            <a:prstGeom prst="rect">
              <a:avLst/>
            </a:prstGeom>
          </p:spPr>
        </p:pic>
        <p:pic>
          <p:nvPicPr>
            <p:cNvPr id="58" name="object 5">
              <a:extLst>
                <a:ext uri="{FF2B5EF4-FFF2-40B4-BE49-F238E27FC236}">
                  <a16:creationId xmlns:a16="http://schemas.microsoft.com/office/drawing/2014/main" id="{3A8E896A-B3F7-3A87-19CD-337E4671115A}"/>
                </a:ext>
              </a:extLst>
            </p:cNvPr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48475" y="3200400"/>
              <a:ext cx="4143374" cy="1828799"/>
            </a:xfrm>
            <a:prstGeom prst="rect">
              <a:avLst/>
            </a:prstGeom>
          </p:spPr>
        </p:pic>
      </p:grpSp>
      <p:sp>
        <p:nvSpPr>
          <p:cNvPr id="59" name="object 6">
            <a:extLst>
              <a:ext uri="{FF2B5EF4-FFF2-40B4-BE49-F238E27FC236}">
                <a16:creationId xmlns:a16="http://schemas.microsoft.com/office/drawing/2014/main" id="{3ACCB427-709F-7838-E7FA-379879801197}"/>
              </a:ext>
            </a:extLst>
          </p:cNvPr>
          <p:cNvSpPr txBox="1"/>
          <p:nvPr/>
        </p:nvSpPr>
        <p:spPr>
          <a:xfrm>
            <a:off x="7125841" y="3599179"/>
            <a:ext cx="3261995" cy="91409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0200"/>
              </a:lnSpc>
              <a:spcBef>
                <a:spcPts val="100"/>
              </a:spcBef>
            </a:pPr>
            <a:r>
              <a:rPr sz="115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Server... </a:t>
            </a:r>
            <a:r>
              <a:rPr sz="11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server too could crush or be temporarily unable to function. Even in this case, once the Server is back up the Game can continue without any data loss.</a:t>
            </a:r>
            <a:endParaRPr sz="115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60" name="object 7">
            <a:extLst>
              <a:ext uri="{FF2B5EF4-FFF2-40B4-BE49-F238E27FC236}">
                <a16:creationId xmlns:a16="http://schemas.microsoft.com/office/drawing/2014/main" id="{19CEEA81-C845-A42F-A9CA-FBA1761E9B2A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563203" y="3352779"/>
            <a:ext cx="171482" cy="17129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18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" presetClass="exit" presetSubtype="0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000"/>
                            </p:stCondLst>
                            <p:childTnLst>
                              <p:par>
                                <p:cTn id="196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0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1000"/>
                            </p:stCondLst>
                            <p:childTnLst>
                              <p:par>
                                <p:cTn id="235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0" grpId="8" animBg="1"/>
      <p:bldP spid="30" grpId="9" animBg="1"/>
      <p:bldP spid="30" grpId="10" animBg="1"/>
      <p:bldP spid="30" grpId="11" animBg="1"/>
      <p:bldP spid="34" grpId="0"/>
      <p:bldP spid="34" grpId="1"/>
      <p:bldP spid="39" grpId="0"/>
      <p:bldP spid="39" grpId="1"/>
      <p:bldP spid="44" grpId="0"/>
      <p:bldP spid="44" grpId="1"/>
      <p:bldP spid="49" grpId="0"/>
      <p:bldP spid="49" grpId="1"/>
      <p:bldP spid="54" grpId="0"/>
      <p:bldP spid="54" grpId="1"/>
      <p:bldP spid="59" grpId="0"/>
      <p:bldP spid="5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3020" y="1485300"/>
            <a:ext cx="4207510" cy="2565895"/>
          </a:xfrm>
          <a:prstGeom prst="rect">
            <a:avLst/>
          </a:prstGeom>
        </p:spPr>
        <p:txBody>
          <a:bodyPr vert="horz" wrap="square" lIns="0" tIns="1009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650" b="1" dirty="0">
                <a:solidFill>
                  <a:srgbClr val="BE8149"/>
                </a:solidFill>
                <a:latin typeface="Libre Baskerville" panose="02000000000000000000" pitchFamily="2" charset="0"/>
                <a:cs typeface="Cambria"/>
              </a:rPr>
              <a:t>View</a:t>
            </a:r>
            <a:endParaRPr sz="1650" dirty="0">
              <a:latin typeface="Libre Baskerville" panose="02000000000000000000" pitchFamily="2" charset="0"/>
              <a:cs typeface="Cambria"/>
            </a:endParaRPr>
          </a:p>
          <a:p>
            <a:pPr marL="17145" marR="5080">
              <a:lnSpc>
                <a:spcPct val="106500"/>
              </a:lnSpc>
              <a:spcBef>
                <a:spcPts val="465"/>
              </a:spcBef>
            </a:pPr>
            <a:r>
              <a:rPr sz="13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Text User Interface and Graphics User Interface have both been implemented.</a:t>
            </a:r>
            <a:endParaRPr sz="1350" dirty="0">
              <a:latin typeface="Libre Baskerville" panose="02000000000000000000" pitchFamily="2" charset="0"/>
              <a:cs typeface="Cambria"/>
            </a:endParaRPr>
          </a:p>
          <a:p>
            <a:pPr marL="186690">
              <a:lnSpc>
                <a:spcPct val="100000"/>
              </a:lnSpc>
              <a:spcBef>
                <a:spcPts val="1380"/>
              </a:spcBef>
            </a:pPr>
            <a:endParaRPr sz="3000" dirty="0">
              <a:latin typeface="Libre Baskerville" panose="02000000000000000000" pitchFamily="2" charset="0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2625"/>
              </a:spcBef>
            </a:pPr>
            <a:r>
              <a:rPr sz="1650" b="1" dirty="0">
                <a:solidFill>
                  <a:srgbClr val="BE8149"/>
                </a:solidFill>
                <a:latin typeface="Libre Baskerville" panose="02000000000000000000" pitchFamily="2" charset="0"/>
                <a:cs typeface="Cambria"/>
              </a:rPr>
              <a:t>Diagrams</a:t>
            </a:r>
            <a:endParaRPr sz="1650" dirty="0">
              <a:latin typeface="Libre Baskerville" panose="02000000000000000000" pitchFamily="2" charset="0"/>
              <a:cs typeface="Cambria"/>
            </a:endParaRPr>
          </a:p>
          <a:p>
            <a:pPr marL="33655" marR="109855">
              <a:lnSpc>
                <a:spcPct val="106500"/>
              </a:lnSpc>
              <a:spcBef>
                <a:spcPts val="315"/>
              </a:spcBef>
            </a:pPr>
            <a:r>
              <a:rPr sz="13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Sequence diagrams for a better understanding of critical parts of our code.</a:t>
            </a:r>
            <a:endParaRPr sz="135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3" name="object 3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4388182"/>
            <a:ext cx="581024" cy="6095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71232" y="4477081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5" name="object 5"/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0100" y="2533650"/>
            <a:ext cx="581024" cy="6000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790376" y="1336944"/>
            <a:ext cx="3942715" cy="2948692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22860">
              <a:lnSpc>
                <a:spcPct val="100000"/>
              </a:lnSpc>
              <a:spcBef>
                <a:spcPts val="1160"/>
              </a:spcBef>
            </a:pPr>
            <a:r>
              <a:rPr sz="1650" b="1" dirty="0">
                <a:solidFill>
                  <a:srgbClr val="BE8149"/>
                </a:solidFill>
                <a:latin typeface="Libre Baskerville" panose="02000000000000000000" pitchFamily="2" charset="0"/>
                <a:cs typeface="Cambria"/>
              </a:rPr>
              <a:t>Model</a:t>
            </a:r>
            <a:endParaRPr sz="1650" dirty="0">
              <a:latin typeface="Libre Baskerville" panose="02000000000000000000" pitchFamily="2" charset="0"/>
              <a:cs typeface="Cambria"/>
            </a:endParaRPr>
          </a:p>
          <a:p>
            <a:pPr marL="12700" marR="110489">
              <a:lnSpc>
                <a:spcPct val="106500"/>
              </a:lnSpc>
              <a:spcBef>
                <a:spcPts val="765"/>
              </a:spcBef>
            </a:pPr>
            <a:r>
              <a:rPr sz="13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Implemenents a lot of the basic game rules, especially the Card object.</a:t>
            </a:r>
            <a:endParaRPr sz="1350" dirty="0">
              <a:latin typeface="Libre Baskerville" panose="02000000000000000000" pitchFamily="2" charset="0"/>
              <a:cs typeface="Cambria"/>
            </a:endParaRPr>
          </a:p>
          <a:p>
            <a:pPr marL="186690">
              <a:lnSpc>
                <a:spcPct val="100000"/>
              </a:lnSpc>
              <a:spcBef>
                <a:spcPts val="1230"/>
              </a:spcBef>
            </a:pPr>
            <a:endParaRPr sz="3000" dirty="0">
              <a:latin typeface="Libre Baskerville" panose="02000000000000000000" pitchFamily="2" charset="0"/>
              <a:cs typeface="Cambria"/>
            </a:endParaRPr>
          </a:p>
          <a:p>
            <a:pPr marL="34290">
              <a:lnSpc>
                <a:spcPct val="100000"/>
              </a:lnSpc>
              <a:spcBef>
                <a:spcPts val="2475"/>
              </a:spcBef>
            </a:pPr>
            <a:endParaRPr lang="it-IT" sz="100" b="1" dirty="0">
              <a:solidFill>
                <a:srgbClr val="BE8149"/>
              </a:solidFill>
              <a:latin typeface="Libre Baskerville" panose="02000000000000000000" pitchFamily="2" charset="0"/>
              <a:cs typeface="Cambria"/>
            </a:endParaRPr>
          </a:p>
          <a:p>
            <a:pPr marL="34290" algn="l">
              <a:lnSpc>
                <a:spcPct val="100000"/>
              </a:lnSpc>
              <a:spcBef>
                <a:spcPts val="2475"/>
              </a:spcBef>
            </a:pPr>
            <a:r>
              <a:rPr sz="1650" b="1" dirty="0">
                <a:solidFill>
                  <a:srgbClr val="BE8149"/>
                </a:solidFill>
                <a:latin typeface="Libre Baskerville" panose="02000000000000000000" pitchFamily="2" charset="0"/>
                <a:cs typeface="Cambria"/>
              </a:rPr>
              <a:t>Controller &amp; Network</a:t>
            </a:r>
            <a:endParaRPr lang="it-IT" sz="1650" b="1" dirty="0">
              <a:solidFill>
                <a:srgbClr val="BE8149"/>
              </a:solidFill>
              <a:latin typeface="Libre Baskerville" panose="02000000000000000000" pitchFamily="2" charset="0"/>
              <a:cs typeface="Cambria"/>
            </a:endParaRPr>
          </a:p>
          <a:p>
            <a:pPr marL="29209" marR="5080" algn="l">
              <a:lnSpc>
                <a:spcPct val="106500"/>
              </a:lnSpc>
              <a:spcBef>
                <a:spcPts val="315"/>
              </a:spcBef>
            </a:pPr>
            <a:r>
              <a:rPr sz="13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general comprehensive view on our code's classes and organization.</a:t>
            </a:r>
            <a:endParaRPr sz="135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7" name="object 7"/>
          <p:cNvSpPr txBox="1"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790376" y="882650"/>
            <a:ext cx="1944370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Libre Baskerville" panose="02000000000000000000" pitchFamily="2" charset="0"/>
              </a:rPr>
              <a:t>CONTENTS</a:t>
            </a:r>
          </a:p>
        </p:txBody>
      </p:sp>
      <p:grpSp>
        <p:nvGrpSpPr>
          <p:cNvPr id="8" name="object 8"/>
          <p:cNvGrpSpPr/>
          <p:nvPr/>
        </p:nvGrpSpPr>
        <p:grpSpPr>
          <a:xfrm>
            <a:off x="10467974" y="5476875"/>
            <a:ext cx="457200" cy="457200"/>
            <a:chOff x="10467974" y="5476875"/>
            <a:chExt cx="457200" cy="457200"/>
          </a:xfrm>
        </p:grpSpPr>
        <p:sp>
          <p:nvSpPr>
            <p:cNvPr id="9" name="object 9"/>
            <p:cNvSpPr/>
            <p:nvPr/>
          </p:nvSpPr>
          <p:spPr>
            <a:xfrm>
              <a:off x="10467974" y="54768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236086" y="457199"/>
                  </a:moveTo>
                  <a:lnTo>
                    <a:pt x="221113" y="457199"/>
                  </a:lnTo>
                  <a:lnTo>
                    <a:pt x="213644" y="456833"/>
                  </a:lnTo>
                  <a:lnTo>
                    <a:pt x="169405" y="449529"/>
                  </a:lnTo>
                  <a:lnTo>
                    <a:pt x="127441" y="433736"/>
                  </a:lnTo>
                  <a:lnTo>
                    <a:pt x="89365" y="410059"/>
                  </a:lnTo>
                  <a:lnTo>
                    <a:pt x="56639" y="379409"/>
                  </a:lnTo>
                  <a:lnTo>
                    <a:pt x="30522" y="342964"/>
                  </a:lnTo>
                  <a:lnTo>
                    <a:pt x="12016" y="302123"/>
                  </a:lnTo>
                  <a:lnTo>
                    <a:pt x="1834" y="258457"/>
                  </a:lnTo>
                  <a:lnTo>
                    <a:pt x="0" y="236086"/>
                  </a:lnTo>
                  <a:lnTo>
                    <a:pt x="0" y="221113"/>
                  </a:lnTo>
                  <a:lnTo>
                    <a:pt x="5853" y="176659"/>
                  </a:lnTo>
                  <a:lnTo>
                    <a:pt x="20266" y="134201"/>
                  </a:lnTo>
                  <a:lnTo>
                    <a:pt x="42685" y="95371"/>
                  </a:lnTo>
                  <a:lnTo>
                    <a:pt x="72249" y="61661"/>
                  </a:lnTo>
                  <a:lnTo>
                    <a:pt x="107821" y="34366"/>
                  </a:lnTo>
                  <a:lnTo>
                    <a:pt x="148035" y="14536"/>
                  </a:lnTo>
                  <a:lnTo>
                    <a:pt x="191345" y="2931"/>
                  </a:lnTo>
                  <a:lnTo>
                    <a:pt x="221113" y="0"/>
                  </a:lnTo>
                  <a:lnTo>
                    <a:pt x="236086" y="0"/>
                  </a:lnTo>
                  <a:lnTo>
                    <a:pt x="280540" y="5853"/>
                  </a:lnTo>
                  <a:lnTo>
                    <a:pt x="322998" y="20266"/>
                  </a:lnTo>
                  <a:lnTo>
                    <a:pt x="361828" y="42685"/>
                  </a:lnTo>
                  <a:lnTo>
                    <a:pt x="395538" y="72249"/>
                  </a:lnTo>
                  <a:lnTo>
                    <a:pt x="422833" y="107821"/>
                  </a:lnTo>
                  <a:lnTo>
                    <a:pt x="442663" y="148035"/>
                  </a:lnTo>
                  <a:lnTo>
                    <a:pt x="454268" y="191345"/>
                  </a:lnTo>
                  <a:lnTo>
                    <a:pt x="457200" y="221113"/>
                  </a:lnTo>
                  <a:lnTo>
                    <a:pt x="457199" y="228599"/>
                  </a:lnTo>
                  <a:lnTo>
                    <a:pt x="457200" y="236086"/>
                  </a:lnTo>
                  <a:lnTo>
                    <a:pt x="451346" y="280540"/>
                  </a:lnTo>
                  <a:lnTo>
                    <a:pt x="436933" y="322998"/>
                  </a:lnTo>
                  <a:lnTo>
                    <a:pt x="414514" y="361828"/>
                  </a:lnTo>
                  <a:lnTo>
                    <a:pt x="384950" y="395538"/>
                  </a:lnTo>
                  <a:lnTo>
                    <a:pt x="349378" y="422833"/>
                  </a:lnTo>
                  <a:lnTo>
                    <a:pt x="309164" y="442663"/>
                  </a:lnTo>
                  <a:lnTo>
                    <a:pt x="265854" y="454268"/>
                  </a:lnTo>
                  <a:lnTo>
                    <a:pt x="243555" y="456833"/>
                  </a:lnTo>
                  <a:lnTo>
                    <a:pt x="236086" y="457199"/>
                  </a:lnTo>
                  <a:close/>
                </a:path>
              </a:pathLst>
            </a:custGeom>
            <a:solidFill>
              <a:srgbClr val="2A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2518" y="5611428"/>
              <a:ext cx="188054" cy="188098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5657850" y="638175"/>
            <a:ext cx="5724525" cy="295275"/>
            <a:chOff x="5657850" y="638175"/>
            <a:chExt cx="5724525" cy="295275"/>
          </a:xfrm>
        </p:grpSpPr>
        <p:pic>
          <p:nvPicPr>
            <p:cNvPr id="12" name="page deco 1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57850" y="638175"/>
              <a:ext cx="2886074" cy="295274"/>
            </a:xfrm>
            <a:prstGeom prst="rect">
              <a:avLst/>
            </a:prstGeom>
          </p:spPr>
        </p:pic>
        <p:pic>
          <p:nvPicPr>
            <p:cNvPr id="13" name="page deco 2"/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86775" y="638175"/>
              <a:ext cx="2895599" cy="295274"/>
            </a:xfrm>
            <a:prstGeom prst="rect">
              <a:avLst/>
            </a:prstGeom>
          </p:spPr>
        </p:pic>
      </p:grpSp>
      <p:sp>
        <p:nvSpPr>
          <p:cNvPr id="39" name="+tr">
            <a:extLst>
              <a:ext uri="{FF2B5EF4-FFF2-40B4-BE49-F238E27FC236}">
                <a16:creationId xmlns:a16="http://schemas.microsoft.com/office/drawing/2014/main" id="{EE388518-38ED-A8E3-200D-708EE2ABDB6A}"/>
              </a:ext>
            </a:extLst>
          </p:cNvPr>
          <p:cNvSpPr txBox="1"/>
          <p:nvPr/>
        </p:nvSpPr>
        <p:spPr>
          <a:xfrm>
            <a:off x="6547157" y="2569990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14" name="+tl">
            <a:extLst>
              <a:ext uri="{FF2B5EF4-FFF2-40B4-BE49-F238E27FC236}">
                <a16:creationId xmlns:a16="http://schemas.microsoft.com/office/drawing/2014/main" id="{2CE8FAFA-CE5E-67DD-5676-4BBF93E8E5ED}"/>
              </a:ext>
            </a:extLst>
          </p:cNvPr>
          <p:cNvSpPr txBox="1"/>
          <p:nvPr/>
        </p:nvSpPr>
        <p:spPr>
          <a:xfrm>
            <a:off x="971232" y="2592387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15" name="+ br">
            <a:hlinkClick r:id="rId5" action="ppaction://hlinksldjump"/>
            <a:extLst>
              <a:ext uri="{FF2B5EF4-FFF2-40B4-BE49-F238E27FC236}">
                <a16:creationId xmlns:a16="http://schemas.microsoft.com/office/drawing/2014/main" id="{2A7C51AE-0818-A9DC-2545-5C6E2947E264}"/>
              </a:ext>
            </a:extLst>
          </p:cNvPr>
          <p:cNvSpPr txBox="1"/>
          <p:nvPr/>
        </p:nvSpPr>
        <p:spPr>
          <a:xfrm>
            <a:off x="6553200" y="4273499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pic>
        <p:nvPicPr>
          <p:cNvPr id="16" name="micro note">
            <a:hlinkClick r:id="rId6" action="ppaction://hlinksldjump"/>
            <a:extLst>
              <a:ext uri="{FF2B5EF4-FFF2-40B4-BE49-F238E27FC236}">
                <a16:creationId xmlns:a16="http://schemas.microsoft.com/office/drawing/2014/main" id="{014DE4B5-391D-A5C9-11F1-58D6ABBE6DD3}"/>
              </a:ext>
            </a:extLst>
          </p:cNvPr>
          <p:cNvPicPr/>
          <p:nvPr/>
        </p:nvPicPr>
        <p:blipFill>
          <a:blip r:embed="rId2" cstate="print">
            <a:alphaModFix amt="5000"/>
          </a:blip>
          <a:stretch>
            <a:fillRect/>
          </a:stretch>
        </p:blipFill>
        <p:spPr>
          <a:xfrm>
            <a:off x="6382068" y="2533650"/>
            <a:ext cx="581024" cy="520700"/>
          </a:xfrm>
          <a:prstGeom prst="rect">
            <a:avLst/>
          </a:prstGeom>
        </p:spPr>
      </p:pic>
      <p:sp>
        <p:nvSpPr>
          <p:cNvPr id="18" name="dark background">
            <a:extLst>
              <a:ext uri="{FF2B5EF4-FFF2-40B4-BE49-F238E27FC236}">
                <a16:creationId xmlns:a16="http://schemas.microsoft.com/office/drawing/2014/main" id="{00F1D431-DECE-6313-553D-B6D095A563AE}"/>
              </a:ext>
            </a:extLst>
          </p:cNvPr>
          <p:cNvSpPr/>
          <p:nvPr/>
        </p:nvSpPr>
        <p:spPr>
          <a:xfrm>
            <a:off x="9507" y="6985"/>
            <a:ext cx="11430000" cy="6419215"/>
          </a:xfrm>
          <a:custGeom>
            <a:avLst/>
            <a:gdLst/>
            <a:ahLst/>
            <a:cxnLst/>
            <a:rect l="l" t="t" r="r" b="b"/>
            <a:pathLst>
              <a:path w="11430000" h="6419215">
                <a:moveTo>
                  <a:pt x="0" y="0"/>
                </a:moveTo>
                <a:lnTo>
                  <a:pt x="11429998" y="0"/>
                </a:lnTo>
                <a:lnTo>
                  <a:pt x="11429998" y="6419087"/>
                </a:lnTo>
                <a:lnTo>
                  <a:pt x="0" y="6419087"/>
                </a:lnTo>
                <a:lnTo>
                  <a:pt x="0" y="0"/>
                </a:lnTo>
                <a:close/>
              </a:path>
            </a:pathLst>
          </a:custGeom>
          <a:solidFill>
            <a:srgbClr val="121212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top tored page">
            <a:extLst>
              <a:ext uri="{FF2B5EF4-FFF2-40B4-BE49-F238E27FC236}">
                <a16:creationId xmlns:a16="http://schemas.microsoft.com/office/drawing/2014/main" id="{DCA75283-4BB9-A17C-CE8B-3995055CD2C6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684" y="-13768"/>
            <a:ext cx="5714999" cy="4686299"/>
          </a:xfrm>
          <a:prstGeom prst="rect">
            <a:avLst/>
          </a:prstGeom>
        </p:spPr>
      </p:pic>
      <p:sp>
        <p:nvSpPr>
          <p:cNvPr id="20" name="model text">
            <a:extLst>
              <a:ext uri="{FF2B5EF4-FFF2-40B4-BE49-F238E27FC236}">
                <a16:creationId xmlns:a16="http://schemas.microsoft.com/office/drawing/2014/main" id="{38298718-8A75-3551-CFCA-42A1F040102E}"/>
              </a:ext>
            </a:extLst>
          </p:cNvPr>
          <p:cNvSpPr txBox="1"/>
          <p:nvPr/>
        </p:nvSpPr>
        <p:spPr>
          <a:xfrm>
            <a:off x="771766" y="1510901"/>
            <a:ext cx="4123054" cy="2301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marR="5080">
              <a:lnSpc>
                <a:spcPct val="127699"/>
              </a:lnSpc>
              <a:spcBef>
                <a:spcPts val="130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In our implementation the Model entirely resides in the Server and it consists of </a:t>
            </a:r>
            <a:r>
              <a:rPr lang="it-IT"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5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packages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: one dedicated to the different types of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Cards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one for elements of the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Table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a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Utility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with an essential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Card Randomizer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and the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GameState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enumeration, and finally the actual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Game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managed by the Multiple Game Manager class. Some design patterns we chose include the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abstract factory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interface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and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singleton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!</a:t>
            </a:r>
            <a:endParaRPr sz="13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1" name="model title">
            <a:extLst>
              <a:ext uri="{FF2B5EF4-FFF2-40B4-BE49-F238E27FC236}">
                <a16:creationId xmlns:a16="http://schemas.microsoft.com/office/drawing/2014/main" id="{7EB8571A-B03A-C0D7-B2C3-CEBA87280134}"/>
              </a:ext>
            </a:extLst>
          </p:cNvPr>
          <p:cNvSpPr txBox="1">
            <a:spLocks/>
          </p:cNvSpPr>
          <p:nvPr/>
        </p:nvSpPr>
        <p:spPr>
          <a:xfrm>
            <a:off x="740129" y="849832"/>
            <a:ext cx="407615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 sz="2400" dirty="0" err="1">
                <a:latin typeface="Libre Baskerville" panose="02000000000000000000" pitchFamily="2" charset="0"/>
                <a:ea typeface="Cambria" panose="02040503050406030204" pitchFamily="18" charset="0"/>
              </a:rPr>
              <a:t>Simplified</a:t>
            </a:r>
            <a:r>
              <a:rPr lang="it-IT" sz="2400" spc="100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it-IT" sz="2400" dirty="0">
                <a:latin typeface="Libre Baskerville" panose="02000000000000000000" pitchFamily="2" charset="0"/>
                <a:ea typeface="Cambria" panose="02040503050406030204" pitchFamily="18" charset="0"/>
              </a:rPr>
              <a:t>UML </a:t>
            </a:r>
            <a:r>
              <a:rPr lang="it-IT" sz="2400" dirty="0">
                <a:solidFill>
                  <a:srgbClr val="BE8149"/>
                </a:solidFill>
                <a:latin typeface="Libre Baskerville" panose="02000000000000000000" pitchFamily="2" charset="0"/>
                <a:ea typeface="Cambria" panose="02040503050406030204" pitchFamily="18" charset="0"/>
              </a:rPr>
              <a:t>model</a:t>
            </a:r>
            <a:r>
              <a:rPr lang="it-IT" sz="2400" dirty="0">
                <a:latin typeface="Libre Baskerville" panose="02000000000000000000" pitchFamily="2" charset="0"/>
                <a:ea typeface="Cambria" panose="02040503050406030204" pitchFamily="18" charset="0"/>
              </a:rPr>
              <a:t>.</a:t>
            </a:r>
          </a:p>
        </p:txBody>
      </p:sp>
      <p:grpSp>
        <p:nvGrpSpPr>
          <p:cNvPr id="22" name="model info">
            <a:extLst>
              <a:ext uri="{FF2B5EF4-FFF2-40B4-BE49-F238E27FC236}">
                <a16:creationId xmlns:a16="http://schemas.microsoft.com/office/drawing/2014/main" id="{B561E683-1550-CBBC-42F4-0AC522EF3157}"/>
              </a:ext>
            </a:extLst>
          </p:cNvPr>
          <p:cNvGrpSpPr/>
          <p:nvPr/>
        </p:nvGrpSpPr>
        <p:grpSpPr>
          <a:xfrm>
            <a:off x="4570091" y="1469462"/>
            <a:ext cx="495300" cy="571500"/>
            <a:chOff x="4629150" y="1533525"/>
            <a:chExt cx="495300" cy="571500"/>
          </a:xfrm>
        </p:grpSpPr>
        <p:pic>
          <p:nvPicPr>
            <p:cNvPr id="23" name="object 6">
              <a:extLst>
                <a:ext uri="{FF2B5EF4-FFF2-40B4-BE49-F238E27FC236}">
                  <a16:creationId xmlns:a16="http://schemas.microsoft.com/office/drawing/2014/main" id="{F6A77936-E27A-5FEB-9173-12C14EC9D70B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29150" y="1533525"/>
              <a:ext cx="495299" cy="571499"/>
            </a:xfrm>
            <a:prstGeom prst="rect">
              <a:avLst/>
            </a:prstGeom>
          </p:spPr>
        </p:pic>
        <p:sp>
          <p:nvSpPr>
            <p:cNvPr id="24" name="object 7">
              <a:extLst>
                <a:ext uri="{FF2B5EF4-FFF2-40B4-BE49-F238E27FC236}">
                  <a16:creationId xmlns:a16="http://schemas.microsoft.com/office/drawing/2014/main" id="{FADE0BC8-7565-D5FD-2CB4-767E440449BF}"/>
                </a:ext>
              </a:extLst>
            </p:cNvPr>
            <p:cNvSpPr/>
            <p:nvPr/>
          </p:nvSpPr>
          <p:spPr>
            <a:xfrm>
              <a:off x="4819649" y="1666874"/>
              <a:ext cx="47625" cy="228600"/>
            </a:xfrm>
            <a:custGeom>
              <a:avLst/>
              <a:gdLst/>
              <a:ahLst/>
              <a:cxnLst/>
              <a:rect l="l" t="t" r="r" b="b"/>
              <a:pathLst>
                <a:path w="47625" h="228600">
                  <a:moveTo>
                    <a:pt x="26970" y="228600"/>
                  </a:moveTo>
                  <a:lnTo>
                    <a:pt x="20654" y="228600"/>
                  </a:lnTo>
                  <a:lnTo>
                    <a:pt x="17617" y="228019"/>
                  </a:lnTo>
                  <a:lnTo>
                    <a:pt x="0" y="208771"/>
                  </a:lnTo>
                  <a:lnTo>
                    <a:pt x="0" y="99743"/>
                  </a:lnTo>
                  <a:lnTo>
                    <a:pt x="20654" y="79914"/>
                  </a:lnTo>
                  <a:lnTo>
                    <a:pt x="26970" y="79914"/>
                  </a:lnTo>
                  <a:lnTo>
                    <a:pt x="47624" y="99743"/>
                  </a:lnTo>
                  <a:lnTo>
                    <a:pt x="47624" y="208771"/>
                  </a:lnTo>
                  <a:lnTo>
                    <a:pt x="26970" y="228600"/>
                  </a:lnTo>
                  <a:close/>
                </a:path>
                <a:path w="47625" h="228600">
                  <a:moveTo>
                    <a:pt x="26970" y="45719"/>
                  </a:moveTo>
                  <a:lnTo>
                    <a:pt x="20654" y="45719"/>
                  </a:lnTo>
                  <a:lnTo>
                    <a:pt x="17617" y="45139"/>
                  </a:lnTo>
                  <a:lnTo>
                    <a:pt x="0" y="25891"/>
                  </a:lnTo>
                  <a:lnTo>
                    <a:pt x="0" y="19828"/>
                  </a:lnTo>
                  <a:lnTo>
                    <a:pt x="20654" y="0"/>
                  </a:lnTo>
                  <a:lnTo>
                    <a:pt x="26970" y="0"/>
                  </a:lnTo>
                  <a:lnTo>
                    <a:pt x="47624" y="19828"/>
                  </a:lnTo>
                  <a:lnTo>
                    <a:pt x="47624" y="25891"/>
                  </a:lnTo>
                  <a:lnTo>
                    <a:pt x="26970" y="45719"/>
                  </a:lnTo>
                  <a:close/>
                </a:path>
              </a:pathLst>
            </a:custGeom>
            <a:solidFill>
              <a:srgbClr val="FFF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5" name="model image">
            <a:extLst>
              <a:ext uri="{FF2B5EF4-FFF2-40B4-BE49-F238E27FC236}">
                <a16:creationId xmlns:a16="http://schemas.microsoft.com/office/drawing/2014/main" id="{48F5AFB3-B1FC-6F16-AED0-B76C0378265D}"/>
              </a:ext>
            </a:extLst>
          </p:cNvPr>
          <p:cNvGrpSpPr/>
          <p:nvPr/>
        </p:nvGrpSpPr>
        <p:grpSpPr>
          <a:xfrm>
            <a:off x="5263676" y="89915"/>
            <a:ext cx="6143645" cy="6324599"/>
            <a:chOff x="5286353" y="47625"/>
            <a:chExt cx="6143645" cy="6324599"/>
          </a:xfrm>
        </p:grpSpPr>
        <p:pic>
          <p:nvPicPr>
            <p:cNvPr id="26" name="object 9">
              <a:extLst>
                <a:ext uri="{FF2B5EF4-FFF2-40B4-BE49-F238E27FC236}">
                  <a16:creationId xmlns:a16="http://schemas.microsoft.com/office/drawing/2014/main" id="{F916B96E-2833-9FF6-60A7-302DB47856DF}"/>
                </a:ext>
              </a:extLst>
            </p:cNvPr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10224" y="47625"/>
              <a:ext cx="5819774" cy="6324599"/>
            </a:xfrm>
            <a:prstGeom prst="rect">
              <a:avLst/>
            </a:prstGeom>
          </p:spPr>
        </p:pic>
        <p:sp>
          <p:nvSpPr>
            <p:cNvPr id="27" name="object 10">
              <a:extLst>
                <a:ext uri="{FF2B5EF4-FFF2-40B4-BE49-F238E27FC236}">
                  <a16:creationId xmlns:a16="http://schemas.microsoft.com/office/drawing/2014/main" id="{EB628A10-06C5-A0C9-82E9-8B84549B3853}"/>
                </a:ext>
              </a:extLst>
            </p:cNvPr>
            <p:cNvSpPr/>
            <p:nvPr/>
          </p:nvSpPr>
          <p:spPr>
            <a:xfrm>
              <a:off x="7386625" y="284809"/>
              <a:ext cx="4001770" cy="2656840"/>
            </a:xfrm>
            <a:custGeom>
              <a:avLst/>
              <a:gdLst/>
              <a:ahLst/>
              <a:cxnLst/>
              <a:rect l="l" t="t" r="r" b="b"/>
              <a:pathLst>
                <a:path w="4001770" h="2656840">
                  <a:moveTo>
                    <a:pt x="198183" y="2419515"/>
                  </a:moveTo>
                  <a:lnTo>
                    <a:pt x="197612" y="2416124"/>
                  </a:lnTo>
                  <a:lnTo>
                    <a:pt x="197053" y="2412733"/>
                  </a:lnTo>
                  <a:lnTo>
                    <a:pt x="195846" y="2409583"/>
                  </a:lnTo>
                  <a:lnTo>
                    <a:pt x="170688" y="2394153"/>
                  </a:lnTo>
                  <a:lnTo>
                    <a:pt x="163741" y="2395258"/>
                  </a:lnTo>
                  <a:lnTo>
                    <a:pt x="144741" y="2421039"/>
                  </a:lnTo>
                  <a:lnTo>
                    <a:pt x="145859" y="2427821"/>
                  </a:lnTo>
                  <a:lnTo>
                    <a:pt x="172237" y="2446413"/>
                  </a:lnTo>
                  <a:lnTo>
                    <a:pt x="179171" y="2445308"/>
                  </a:lnTo>
                  <a:lnTo>
                    <a:pt x="198056" y="2422893"/>
                  </a:lnTo>
                  <a:lnTo>
                    <a:pt x="198183" y="2419515"/>
                  </a:lnTo>
                  <a:close/>
                </a:path>
                <a:path w="4001770" h="2656840">
                  <a:moveTo>
                    <a:pt x="342900" y="2420302"/>
                  </a:moveTo>
                  <a:lnTo>
                    <a:pt x="337769" y="2379548"/>
                  </a:lnTo>
                  <a:lnTo>
                    <a:pt x="322668" y="2341270"/>
                  </a:lnTo>
                  <a:lnTo>
                    <a:pt x="298932" y="2308212"/>
                  </a:lnTo>
                  <a:lnTo>
                    <a:pt x="298500" y="2307717"/>
                  </a:lnTo>
                  <a:lnTo>
                    <a:pt x="266712" y="2280907"/>
                  </a:lnTo>
                  <a:lnTo>
                    <a:pt x="241998" y="2267559"/>
                  </a:lnTo>
                  <a:lnTo>
                    <a:pt x="241998" y="2416911"/>
                  </a:lnTo>
                  <a:lnTo>
                    <a:pt x="241998" y="2423769"/>
                  </a:lnTo>
                  <a:lnTo>
                    <a:pt x="213931" y="2456561"/>
                  </a:lnTo>
                  <a:lnTo>
                    <a:pt x="171450" y="2472105"/>
                  </a:lnTo>
                  <a:lnTo>
                    <a:pt x="148221" y="2467597"/>
                  </a:lnTo>
                  <a:lnTo>
                    <a:pt x="114058" y="2442705"/>
                  </a:lnTo>
                  <a:lnTo>
                    <a:pt x="100914" y="2423769"/>
                  </a:lnTo>
                  <a:lnTo>
                    <a:pt x="100914" y="2416911"/>
                  </a:lnTo>
                  <a:lnTo>
                    <a:pt x="128981" y="2384044"/>
                  </a:lnTo>
                  <a:lnTo>
                    <a:pt x="171450" y="2368486"/>
                  </a:lnTo>
                  <a:lnTo>
                    <a:pt x="194691" y="2372995"/>
                  </a:lnTo>
                  <a:lnTo>
                    <a:pt x="228854" y="2397912"/>
                  </a:lnTo>
                  <a:lnTo>
                    <a:pt x="241998" y="2416911"/>
                  </a:lnTo>
                  <a:lnTo>
                    <a:pt x="241998" y="2267559"/>
                  </a:lnTo>
                  <a:lnTo>
                    <a:pt x="204901" y="2255875"/>
                  </a:lnTo>
                  <a:lnTo>
                    <a:pt x="171450" y="2252662"/>
                  </a:lnTo>
                  <a:lnTo>
                    <a:pt x="163029" y="2252853"/>
                  </a:lnTo>
                  <a:lnTo>
                    <a:pt x="121691" y="2259876"/>
                  </a:lnTo>
                  <a:lnTo>
                    <a:pt x="83324" y="2276500"/>
                  </a:lnTo>
                  <a:lnTo>
                    <a:pt x="50228" y="2301760"/>
                  </a:lnTo>
                  <a:lnTo>
                    <a:pt x="24396" y="2334120"/>
                  </a:lnTo>
                  <a:lnTo>
                    <a:pt x="7391" y="2371636"/>
                  </a:lnTo>
                  <a:lnTo>
                    <a:pt x="215" y="2412060"/>
                  </a:lnTo>
                  <a:lnTo>
                    <a:pt x="0" y="2420302"/>
                  </a:lnTo>
                  <a:lnTo>
                    <a:pt x="215" y="2428532"/>
                  </a:lnTo>
                  <a:lnTo>
                    <a:pt x="7391" y="2468956"/>
                  </a:lnTo>
                  <a:lnTo>
                    <a:pt x="24396" y="2506472"/>
                  </a:lnTo>
                  <a:lnTo>
                    <a:pt x="50228" y="2538831"/>
                  </a:lnTo>
                  <a:lnTo>
                    <a:pt x="83324" y="2564092"/>
                  </a:lnTo>
                  <a:lnTo>
                    <a:pt x="121691" y="2580716"/>
                  </a:lnTo>
                  <a:lnTo>
                    <a:pt x="163029" y="2587739"/>
                  </a:lnTo>
                  <a:lnTo>
                    <a:pt x="171450" y="2587942"/>
                  </a:lnTo>
                  <a:lnTo>
                    <a:pt x="179882" y="2587739"/>
                  </a:lnTo>
                  <a:lnTo>
                    <a:pt x="221221" y="2580716"/>
                  </a:lnTo>
                  <a:lnTo>
                    <a:pt x="259588" y="2564092"/>
                  </a:lnTo>
                  <a:lnTo>
                    <a:pt x="292684" y="2538831"/>
                  </a:lnTo>
                  <a:lnTo>
                    <a:pt x="298932" y="2532380"/>
                  </a:lnTo>
                  <a:lnTo>
                    <a:pt x="303974" y="2526665"/>
                  </a:lnTo>
                  <a:lnTo>
                    <a:pt x="326440" y="2491981"/>
                  </a:lnTo>
                  <a:lnTo>
                    <a:pt x="339610" y="2453005"/>
                  </a:lnTo>
                  <a:lnTo>
                    <a:pt x="342696" y="2428532"/>
                  </a:lnTo>
                  <a:lnTo>
                    <a:pt x="342900" y="2420302"/>
                  </a:lnTo>
                  <a:close/>
                </a:path>
                <a:path w="4001770" h="2656840">
                  <a:moveTo>
                    <a:pt x="1553108" y="185826"/>
                  </a:moveTo>
                  <a:lnTo>
                    <a:pt x="1526908" y="157708"/>
                  </a:lnTo>
                  <a:lnTo>
                    <a:pt x="1523161" y="157568"/>
                  </a:lnTo>
                  <a:lnTo>
                    <a:pt x="1515605" y="158800"/>
                  </a:lnTo>
                  <a:lnTo>
                    <a:pt x="1494917" y="187515"/>
                  </a:lnTo>
                  <a:lnTo>
                    <a:pt x="1496136" y="195072"/>
                  </a:lnTo>
                  <a:lnTo>
                    <a:pt x="1524850" y="215760"/>
                  </a:lnTo>
                  <a:lnTo>
                    <a:pt x="1532407" y="214541"/>
                  </a:lnTo>
                  <a:lnTo>
                    <a:pt x="1553108" y="185826"/>
                  </a:lnTo>
                  <a:close/>
                </a:path>
                <a:path w="4001770" h="2656840">
                  <a:moveTo>
                    <a:pt x="1710690" y="186690"/>
                  </a:moveTo>
                  <a:lnTo>
                    <a:pt x="1705102" y="141312"/>
                  </a:lnTo>
                  <a:lnTo>
                    <a:pt x="1688655" y="98679"/>
                  </a:lnTo>
                  <a:lnTo>
                    <a:pt x="1662811" y="61874"/>
                  </a:lnTo>
                  <a:lnTo>
                    <a:pt x="1662341" y="61315"/>
                  </a:lnTo>
                  <a:lnTo>
                    <a:pt x="1627720" y="31457"/>
                  </a:lnTo>
                  <a:lnTo>
                    <a:pt x="1600822" y="16586"/>
                  </a:lnTo>
                  <a:lnTo>
                    <a:pt x="1600822" y="182905"/>
                  </a:lnTo>
                  <a:lnTo>
                    <a:pt x="1600822" y="190550"/>
                  </a:lnTo>
                  <a:lnTo>
                    <a:pt x="1570253" y="227063"/>
                  </a:lnTo>
                  <a:lnTo>
                    <a:pt x="1524000" y="244386"/>
                  </a:lnTo>
                  <a:lnTo>
                    <a:pt x="1498714" y="239369"/>
                  </a:lnTo>
                  <a:lnTo>
                    <a:pt x="1461503" y="211645"/>
                  </a:lnTo>
                  <a:lnTo>
                    <a:pt x="1447190" y="190550"/>
                  </a:lnTo>
                  <a:lnTo>
                    <a:pt x="1447190" y="182905"/>
                  </a:lnTo>
                  <a:lnTo>
                    <a:pt x="1477759" y="146316"/>
                  </a:lnTo>
                  <a:lnTo>
                    <a:pt x="1524000" y="128981"/>
                  </a:lnTo>
                  <a:lnTo>
                    <a:pt x="1549298" y="134010"/>
                  </a:lnTo>
                  <a:lnTo>
                    <a:pt x="1586509" y="161759"/>
                  </a:lnTo>
                  <a:lnTo>
                    <a:pt x="1600822" y="182905"/>
                  </a:lnTo>
                  <a:lnTo>
                    <a:pt x="1600822" y="16586"/>
                  </a:lnTo>
                  <a:lnTo>
                    <a:pt x="1560423" y="3581"/>
                  </a:lnTo>
                  <a:lnTo>
                    <a:pt x="1524000" y="0"/>
                  </a:lnTo>
                  <a:lnTo>
                    <a:pt x="1514830" y="215"/>
                  </a:lnTo>
                  <a:lnTo>
                    <a:pt x="1469809" y="8026"/>
                  </a:lnTo>
                  <a:lnTo>
                    <a:pt x="1428038" y="26543"/>
                  </a:lnTo>
                  <a:lnTo>
                    <a:pt x="1391996" y="54673"/>
                  </a:lnTo>
                  <a:lnTo>
                    <a:pt x="1363865" y="90716"/>
                  </a:lnTo>
                  <a:lnTo>
                    <a:pt x="1345349" y="132486"/>
                  </a:lnTo>
                  <a:lnTo>
                    <a:pt x="1337538" y="177507"/>
                  </a:lnTo>
                  <a:lnTo>
                    <a:pt x="1337310" y="186690"/>
                  </a:lnTo>
                  <a:lnTo>
                    <a:pt x="1337538" y="195859"/>
                  </a:lnTo>
                  <a:lnTo>
                    <a:pt x="1345349" y="240880"/>
                  </a:lnTo>
                  <a:lnTo>
                    <a:pt x="1363865" y="282651"/>
                  </a:lnTo>
                  <a:lnTo>
                    <a:pt x="1391996" y="318693"/>
                  </a:lnTo>
                  <a:lnTo>
                    <a:pt x="1428038" y="346824"/>
                  </a:lnTo>
                  <a:lnTo>
                    <a:pt x="1469809" y="365340"/>
                  </a:lnTo>
                  <a:lnTo>
                    <a:pt x="1514830" y="373151"/>
                  </a:lnTo>
                  <a:lnTo>
                    <a:pt x="1524000" y="373380"/>
                  </a:lnTo>
                  <a:lnTo>
                    <a:pt x="1533182" y="373151"/>
                  </a:lnTo>
                  <a:lnTo>
                    <a:pt x="1578203" y="365340"/>
                  </a:lnTo>
                  <a:lnTo>
                    <a:pt x="1619973" y="346824"/>
                  </a:lnTo>
                  <a:lnTo>
                    <a:pt x="1656016" y="318693"/>
                  </a:lnTo>
                  <a:lnTo>
                    <a:pt x="1662811" y="311505"/>
                  </a:lnTo>
                  <a:lnTo>
                    <a:pt x="1668310" y="305130"/>
                  </a:lnTo>
                  <a:lnTo>
                    <a:pt x="1692770" y="266509"/>
                  </a:lnTo>
                  <a:lnTo>
                    <a:pt x="1707108" y="223100"/>
                  </a:lnTo>
                  <a:lnTo>
                    <a:pt x="1710474" y="195859"/>
                  </a:lnTo>
                  <a:lnTo>
                    <a:pt x="1710690" y="186690"/>
                  </a:lnTo>
                  <a:close/>
                </a:path>
                <a:path w="4001770" h="2656840">
                  <a:moveTo>
                    <a:pt x="3426549" y="2457475"/>
                  </a:moveTo>
                  <a:lnTo>
                    <a:pt x="3425901" y="2453475"/>
                  </a:lnTo>
                  <a:lnTo>
                    <a:pt x="3425253" y="2449461"/>
                  </a:lnTo>
                  <a:lnTo>
                    <a:pt x="3423856" y="2445728"/>
                  </a:lnTo>
                  <a:lnTo>
                    <a:pt x="3394773" y="2427503"/>
                  </a:lnTo>
                  <a:lnTo>
                    <a:pt x="3386759" y="2428798"/>
                  </a:lnTo>
                  <a:lnTo>
                    <a:pt x="3364788" y="2459278"/>
                  </a:lnTo>
                  <a:lnTo>
                    <a:pt x="3366097" y="2467292"/>
                  </a:lnTo>
                  <a:lnTo>
                    <a:pt x="3396564" y="2489263"/>
                  </a:lnTo>
                  <a:lnTo>
                    <a:pt x="3404590" y="2487955"/>
                  </a:lnTo>
                  <a:lnTo>
                    <a:pt x="3426409" y="2461463"/>
                  </a:lnTo>
                  <a:lnTo>
                    <a:pt x="3426549" y="2457475"/>
                  </a:lnTo>
                  <a:close/>
                </a:path>
                <a:path w="4001770" h="2656840">
                  <a:moveTo>
                    <a:pt x="3593782" y="2458402"/>
                  </a:moveTo>
                  <a:lnTo>
                    <a:pt x="3589985" y="2419032"/>
                  </a:lnTo>
                  <a:lnTo>
                    <a:pt x="3578707" y="2382202"/>
                  </a:lnTo>
                  <a:lnTo>
                    <a:pt x="3560394" y="2347912"/>
                  </a:lnTo>
                  <a:lnTo>
                    <a:pt x="3535756" y="2317432"/>
                  </a:lnTo>
                  <a:lnTo>
                    <a:pt x="3505733" y="2293302"/>
                  </a:lnTo>
                  <a:lnTo>
                    <a:pt x="3477183" y="2276703"/>
                  </a:lnTo>
                  <a:lnTo>
                    <a:pt x="3477183" y="2454389"/>
                  </a:lnTo>
                  <a:lnTo>
                    <a:pt x="3477183" y="2462504"/>
                  </a:lnTo>
                  <a:lnTo>
                    <a:pt x="3444748" y="2501252"/>
                  </a:lnTo>
                  <a:lnTo>
                    <a:pt x="3395662" y="2519629"/>
                  </a:lnTo>
                  <a:lnTo>
                    <a:pt x="3368827" y="2514295"/>
                  </a:lnTo>
                  <a:lnTo>
                    <a:pt x="3329343" y="2484882"/>
                  </a:lnTo>
                  <a:lnTo>
                    <a:pt x="3314154" y="2462504"/>
                  </a:lnTo>
                  <a:lnTo>
                    <a:pt x="3314154" y="2454389"/>
                  </a:lnTo>
                  <a:lnTo>
                    <a:pt x="3346589" y="2415552"/>
                  </a:lnTo>
                  <a:lnTo>
                    <a:pt x="3395662" y="2397163"/>
                  </a:lnTo>
                  <a:lnTo>
                    <a:pt x="3422510" y="2402497"/>
                  </a:lnTo>
                  <a:lnTo>
                    <a:pt x="3461994" y="2431948"/>
                  </a:lnTo>
                  <a:lnTo>
                    <a:pt x="3477183" y="2454389"/>
                  </a:lnTo>
                  <a:lnTo>
                    <a:pt x="3477183" y="2276703"/>
                  </a:lnTo>
                  <a:lnTo>
                    <a:pt x="3471481" y="2274252"/>
                  </a:lnTo>
                  <a:lnTo>
                    <a:pt x="3462401" y="2271712"/>
                  </a:lnTo>
                  <a:lnTo>
                    <a:pt x="3453180" y="2267902"/>
                  </a:lnTo>
                  <a:lnTo>
                    <a:pt x="3434321" y="2262822"/>
                  </a:lnTo>
                  <a:lnTo>
                    <a:pt x="3415093" y="2260282"/>
                  </a:lnTo>
                  <a:lnTo>
                    <a:pt x="3376244" y="2260282"/>
                  </a:lnTo>
                  <a:lnTo>
                    <a:pt x="3357016" y="2262822"/>
                  </a:lnTo>
                  <a:lnTo>
                    <a:pt x="3338157" y="2267902"/>
                  </a:lnTo>
                  <a:lnTo>
                    <a:pt x="3328936" y="2271712"/>
                  </a:lnTo>
                  <a:lnTo>
                    <a:pt x="3319856" y="2274252"/>
                  </a:lnTo>
                  <a:lnTo>
                    <a:pt x="3285604" y="2293302"/>
                  </a:lnTo>
                  <a:lnTo>
                    <a:pt x="3255581" y="2317432"/>
                  </a:lnTo>
                  <a:lnTo>
                    <a:pt x="3230943" y="2347912"/>
                  </a:lnTo>
                  <a:lnTo>
                    <a:pt x="3212630" y="2382202"/>
                  </a:lnTo>
                  <a:lnTo>
                    <a:pt x="3201352" y="2419032"/>
                  </a:lnTo>
                  <a:lnTo>
                    <a:pt x="3197542" y="2458402"/>
                  </a:lnTo>
                  <a:lnTo>
                    <a:pt x="3197783" y="2467292"/>
                  </a:lnTo>
                  <a:lnTo>
                    <a:pt x="3203486" y="2505392"/>
                  </a:lnTo>
                  <a:lnTo>
                    <a:pt x="3216579" y="2542222"/>
                  </a:lnTo>
                  <a:lnTo>
                    <a:pt x="3236544" y="2575242"/>
                  </a:lnTo>
                  <a:lnTo>
                    <a:pt x="3262630" y="2604452"/>
                  </a:lnTo>
                  <a:lnTo>
                    <a:pt x="3293821" y="2627312"/>
                  </a:lnTo>
                  <a:lnTo>
                    <a:pt x="3328936" y="2643822"/>
                  </a:lnTo>
                  <a:lnTo>
                    <a:pt x="3338157" y="2647632"/>
                  </a:lnTo>
                  <a:lnTo>
                    <a:pt x="3357016" y="2652712"/>
                  </a:lnTo>
                  <a:lnTo>
                    <a:pt x="3376244" y="2655252"/>
                  </a:lnTo>
                  <a:lnTo>
                    <a:pt x="3385934" y="2655252"/>
                  </a:lnTo>
                  <a:lnTo>
                    <a:pt x="3395662" y="2656522"/>
                  </a:lnTo>
                  <a:lnTo>
                    <a:pt x="3405403" y="2655252"/>
                  </a:lnTo>
                  <a:lnTo>
                    <a:pt x="3415093" y="2655252"/>
                  </a:lnTo>
                  <a:lnTo>
                    <a:pt x="3434321" y="2652712"/>
                  </a:lnTo>
                  <a:lnTo>
                    <a:pt x="3453180" y="2647632"/>
                  </a:lnTo>
                  <a:lnTo>
                    <a:pt x="3462401" y="2643822"/>
                  </a:lnTo>
                  <a:lnTo>
                    <a:pt x="3471481" y="2641282"/>
                  </a:lnTo>
                  <a:lnTo>
                    <a:pt x="3505733" y="2622232"/>
                  </a:lnTo>
                  <a:lnTo>
                    <a:pt x="3535756" y="2598102"/>
                  </a:lnTo>
                  <a:lnTo>
                    <a:pt x="3560394" y="2567622"/>
                  </a:lnTo>
                  <a:lnTo>
                    <a:pt x="3578707" y="2533332"/>
                  </a:lnTo>
                  <a:lnTo>
                    <a:pt x="3589985" y="2496502"/>
                  </a:lnTo>
                  <a:lnTo>
                    <a:pt x="3593554" y="2467292"/>
                  </a:lnTo>
                  <a:lnTo>
                    <a:pt x="3593782" y="2458402"/>
                  </a:lnTo>
                  <a:close/>
                </a:path>
                <a:path w="4001770" h="2656840">
                  <a:moveTo>
                    <a:pt x="3859949" y="181152"/>
                  </a:moveTo>
                  <a:lnTo>
                    <a:pt x="3833063" y="155778"/>
                  </a:lnTo>
                  <a:lnTo>
                    <a:pt x="3826281" y="156883"/>
                  </a:lnTo>
                  <a:lnTo>
                    <a:pt x="3807688" y="182664"/>
                  </a:lnTo>
                  <a:lnTo>
                    <a:pt x="3808793" y="189445"/>
                  </a:lnTo>
                  <a:lnTo>
                    <a:pt x="3834587" y="208038"/>
                  </a:lnTo>
                  <a:lnTo>
                    <a:pt x="3841369" y="206933"/>
                  </a:lnTo>
                  <a:lnTo>
                    <a:pt x="3859949" y="181152"/>
                  </a:lnTo>
                  <a:close/>
                </a:path>
                <a:path w="4001770" h="2656840">
                  <a:moveTo>
                    <a:pt x="4001452" y="181927"/>
                  </a:moveTo>
                  <a:lnTo>
                    <a:pt x="3996436" y="141173"/>
                  </a:lnTo>
                  <a:lnTo>
                    <a:pt x="3981666" y="102895"/>
                  </a:lnTo>
                  <a:lnTo>
                    <a:pt x="3958463" y="69837"/>
                  </a:lnTo>
                  <a:lnTo>
                    <a:pt x="3958044" y="69342"/>
                  </a:lnTo>
                  <a:lnTo>
                    <a:pt x="3926954" y="42532"/>
                  </a:lnTo>
                  <a:lnTo>
                    <a:pt x="3902786" y="29184"/>
                  </a:lnTo>
                  <a:lnTo>
                    <a:pt x="3902786" y="178536"/>
                  </a:lnTo>
                  <a:lnTo>
                    <a:pt x="3902786" y="185394"/>
                  </a:lnTo>
                  <a:lnTo>
                    <a:pt x="3875354" y="218186"/>
                  </a:lnTo>
                  <a:lnTo>
                    <a:pt x="3833812" y="233730"/>
                  </a:lnTo>
                  <a:lnTo>
                    <a:pt x="3811105" y="229222"/>
                  </a:lnTo>
                  <a:lnTo>
                    <a:pt x="3777691" y="204330"/>
                  </a:lnTo>
                  <a:lnTo>
                    <a:pt x="3764851" y="185394"/>
                  </a:lnTo>
                  <a:lnTo>
                    <a:pt x="3764851" y="178536"/>
                  </a:lnTo>
                  <a:lnTo>
                    <a:pt x="3792283" y="145669"/>
                  </a:lnTo>
                  <a:lnTo>
                    <a:pt x="3833812" y="130111"/>
                  </a:lnTo>
                  <a:lnTo>
                    <a:pt x="3856532" y="134620"/>
                  </a:lnTo>
                  <a:lnTo>
                    <a:pt x="3889946" y="159537"/>
                  </a:lnTo>
                  <a:lnTo>
                    <a:pt x="3902786" y="178536"/>
                  </a:lnTo>
                  <a:lnTo>
                    <a:pt x="3902786" y="29184"/>
                  </a:lnTo>
                  <a:lnTo>
                    <a:pt x="3858412" y="16090"/>
                  </a:lnTo>
                  <a:lnTo>
                    <a:pt x="3833812" y="14287"/>
                  </a:lnTo>
                  <a:lnTo>
                    <a:pt x="3825583" y="14478"/>
                  </a:lnTo>
                  <a:lnTo>
                    <a:pt x="3785158" y="21501"/>
                  </a:lnTo>
                  <a:lnTo>
                    <a:pt x="3747643" y="38125"/>
                  </a:lnTo>
                  <a:lnTo>
                    <a:pt x="3715283" y="63385"/>
                  </a:lnTo>
                  <a:lnTo>
                    <a:pt x="3690023" y="95745"/>
                  </a:lnTo>
                  <a:lnTo>
                    <a:pt x="3673398" y="133261"/>
                  </a:lnTo>
                  <a:lnTo>
                    <a:pt x="3666375" y="173685"/>
                  </a:lnTo>
                  <a:lnTo>
                    <a:pt x="3666172" y="181927"/>
                  </a:lnTo>
                  <a:lnTo>
                    <a:pt x="3666375" y="190157"/>
                  </a:lnTo>
                  <a:lnTo>
                    <a:pt x="3673398" y="230581"/>
                  </a:lnTo>
                  <a:lnTo>
                    <a:pt x="3690023" y="268097"/>
                  </a:lnTo>
                  <a:lnTo>
                    <a:pt x="3715283" y="300456"/>
                  </a:lnTo>
                  <a:lnTo>
                    <a:pt x="3747643" y="325716"/>
                  </a:lnTo>
                  <a:lnTo>
                    <a:pt x="3785158" y="342341"/>
                  </a:lnTo>
                  <a:lnTo>
                    <a:pt x="3825583" y="349364"/>
                  </a:lnTo>
                  <a:lnTo>
                    <a:pt x="3833812" y="349567"/>
                  </a:lnTo>
                  <a:lnTo>
                    <a:pt x="3842054" y="349364"/>
                  </a:lnTo>
                  <a:lnTo>
                    <a:pt x="3882479" y="342341"/>
                  </a:lnTo>
                  <a:lnTo>
                    <a:pt x="3919994" y="325716"/>
                  </a:lnTo>
                  <a:lnTo>
                    <a:pt x="3952354" y="300456"/>
                  </a:lnTo>
                  <a:lnTo>
                    <a:pt x="3958463" y="294005"/>
                  </a:lnTo>
                  <a:lnTo>
                    <a:pt x="3963390" y="288290"/>
                  </a:lnTo>
                  <a:lnTo>
                    <a:pt x="3985361" y="253606"/>
                  </a:lnTo>
                  <a:lnTo>
                    <a:pt x="3998239" y="214630"/>
                  </a:lnTo>
                  <a:lnTo>
                    <a:pt x="4001262" y="190157"/>
                  </a:lnTo>
                  <a:lnTo>
                    <a:pt x="4001452" y="181927"/>
                  </a:lnTo>
                  <a:close/>
                </a:path>
              </a:pathLst>
            </a:custGeom>
            <a:solidFill>
              <a:srgbClr val="00003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11">
              <a:extLst>
                <a:ext uri="{FF2B5EF4-FFF2-40B4-BE49-F238E27FC236}">
                  <a16:creationId xmlns:a16="http://schemas.microsoft.com/office/drawing/2014/main" id="{6E6DB5CE-1518-F4AB-62AC-A308E24AA9EF}"/>
                </a:ext>
              </a:extLst>
            </p:cNvPr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6353" y="257152"/>
              <a:ext cx="171482" cy="180809"/>
            </a:xfrm>
            <a:prstGeom prst="rect">
              <a:avLst/>
            </a:prstGeom>
          </p:spPr>
        </p:pic>
      </p:grpSp>
      <p:grpSp>
        <p:nvGrpSpPr>
          <p:cNvPr id="29" name="overall uml mindow">
            <a:extLst>
              <a:ext uri="{FF2B5EF4-FFF2-40B4-BE49-F238E27FC236}">
                <a16:creationId xmlns:a16="http://schemas.microsoft.com/office/drawing/2014/main" id="{10011373-687E-58EC-C8B2-16FB38807F33}"/>
              </a:ext>
            </a:extLst>
          </p:cNvPr>
          <p:cNvGrpSpPr/>
          <p:nvPr/>
        </p:nvGrpSpPr>
        <p:grpSpPr>
          <a:xfrm>
            <a:off x="-47887" y="1347446"/>
            <a:ext cx="5724524" cy="5171312"/>
            <a:chOff x="19050" y="1247775"/>
            <a:chExt cx="5724524" cy="5171312"/>
          </a:xfrm>
        </p:grpSpPr>
        <p:pic>
          <p:nvPicPr>
            <p:cNvPr id="30" name="bottom tored page">
              <a:extLst>
                <a:ext uri="{FF2B5EF4-FFF2-40B4-BE49-F238E27FC236}">
                  <a16:creationId xmlns:a16="http://schemas.microsoft.com/office/drawing/2014/main" id="{D414A9C8-915D-E466-EC57-A3959C37F366}"/>
                </a:ext>
              </a:extLst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050" y="1247775"/>
              <a:ext cx="5724524" cy="5171312"/>
            </a:xfrm>
            <a:prstGeom prst="rect">
              <a:avLst/>
            </a:prstGeom>
          </p:spPr>
        </p:pic>
        <p:sp>
          <p:nvSpPr>
            <p:cNvPr id="31" name="pointed list">
              <a:extLst>
                <a:ext uri="{FF2B5EF4-FFF2-40B4-BE49-F238E27FC236}">
                  <a16:creationId xmlns:a16="http://schemas.microsoft.com/office/drawing/2014/main" id="{B270E27A-EC28-5418-CE31-D9EF54629B41}"/>
                </a:ext>
              </a:extLst>
            </p:cNvPr>
            <p:cNvSpPr/>
            <p:nvPr/>
          </p:nvSpPr>
          <p:spPr>
            <a:xfrm>
              <a:off x="838462" y="3070507"/>
              <a:ext cx="57150" cy="2181225"/>
            </a:xfrm>
            <a:custGeom>
              <a:avLst/>
              <a:gdLst/>
              <a:ahLst/>
              <a:cxnLst/>
              <a:rect l="l" t="t" r="r" b="b"/>
              <a:pathLst>
                <a:path w="57150" h="2181225">
                  <a:moveTo>
                    <a:pt x="57150" y="2148852"/>
                  </a:moveTo>
                  <a:lnTo>
                    <a:pt x="32372" y="2124062"/>
                  </a:lnTo>
                  <a:lnTo>
                    <a:pt x="24790" y="2124062"/>
                  </a:lnTo>
                  <a:lnTo>
                    <a:pt x="0" y="2148852"/>
                  </a:lnTo>
                  <a:lnTo>
                    <a:pt x="0" y="2156434"/>
                  </a:lnTo>
                  <a:lnTo>
                    <a:pt x="24790" y="2181212"/>
                  </a:lnTo>
                  <a:lnTo>
                    <a:pt x="32372" y="2181212"/>
                  </a:lnTo>
                  <a:lnTo>
                    <a:pt x="57150" y="2156434"/>
                  </a:lnTo>
                  <a:lnTo>
                    <a:pt x="57150" y="2152637"/>
                  </a:lnTo>
                  <a:lnTo>
                    <a:pt x="57150" y="2148852"/>
                  </a:lnTo>
                  <a:close/>
                </a:path>
                <a:path w="57150" h="2181225">
                  <a:moveTo>
                    <a:pt x="57150" y="1263027"/>
                  </a:moveTo>
                  <a:lnTo>
                    <a:pt x="32372" y="1238250"/>
                  </a:lnTo>
                  <a:lnTo>
                    <a:pt x="24790" y="1238250"/>
                  </a:lnTo>
                  <a:lnTo>
                    <a:pt x="0" y="1263027"/>
                  </a:lnTo>
                  <a:lnTo>
                    <a:pt x="0" y="1270609"/>
                  </a:lnTo>
                  <a:lnTo>
                    <a:pt x="24790" y="1295387"/>
                  </a:lnTo>
                  <a:lnTo>
                    <a:pt x="32372" y="1295387"/>
                  </a:lnTo>
                  <a:lnTo>
                    <a:pt x="57150" y="1270609"/>
                  </a:lnTo>
                  <a:lnTo>
                    <a:pt x="57150" y="1266825"/>
                  </a:lnTo>
                  <a:lnTo>
                    <a:pt x="57150" y="1263027"/>
                  </a:lnTo>
                  <a:close/>
                </a:path>
                <a:path w="57150" h="2181225">
                  <a:moveTo>
                    <a:pt x="57150" y="643902"/>
                  </a:moveTo>
                  <a:lnTo>
                    <a:pt x="32372" y="619125"/>
                  </a:lnTo>
                  <a:lnTo>
                    <a:pt x="24790" y="619125"/>
                  </a:lnTo>
                  <a:lnTo>
                    <a:pt x="0" y="643902"/>
                  </a:lnTo>
                  <a:lnTo>
                    <a:pt x="0" y="651484"/>
                  </a:lnTo>
                  <a:lnTo>
                    <a:pt x="24790" y="676262"/>
                  </a:lnTo>
                  <a:lnTo>
                    <a:pt x="32372" y="676262"/>
                  </a:lnTo>
                  <a:lnTo>
                    <a:pt x="57150" y="651484"/>
                  </a:lnTo>
                  <a:lnTo>
                    <a:pt x="57150" y="647700"/>
                  </a:lnTo>
                  <a:lnTo>
                    <a:pt x="57150" y="643902"/>
                  </a:lnTo>
                  <a:close/>
                </a:path>
                <a:path w="57150" h="2181225">
                  <a:moveTo>
                    <a:pt x="57150" y="24777"/>
                  </a:moveTo>
                  <a:lnTo>
                    <a:pt x="32372" y="0"/>
                  </a:lnTo>
                  <a:lnTo>
                    <a:pt x="24790" y="0"/>
                  </a:lnTo>
                  <a:lnTo>
                    <a:pt x="0" y="24777"/>
                  </a:lnTo>
                  <a:lnTo>
                    <a:pt x="0" y="32359"/>
                  </a:lnTo>
                  <a:lnTo>
                    <a:pt x="24790" y="57150"/>
                  </a:lnTo>
                  <a:lnTo>
                    <a:pt x="32372" y="57150"/>
                  </a:lnTo>
                  <a:lnTo>
                    <a:pt x="57150" y="32359"/>
                  </a:lnTo>
                  <a:lnTo>
                    <a:pt x="57150" y="28575"/>
                  </a:lnTo>
                  <a:lnTo>
                    <a:pt x="57150" y="24777"/>
                  </a:lnTo>
                  <a:close/>
                </a:path>
              </a:pathLst>
            </a:custGeom>
            <a:solidFill>
              <a:srgbClr val="2A17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verall uml text">
            <a:extLst>
              <a:ext uri="{FF2B5EF4-FFF2-40B4-BE49-F238E27FC236}">
                <a16:creationId xmlns:a16="http://schemas.microsoft.com/office/drawing/2014/main" id="{13278260-EE94-EB71-0BC4-7E23730ED1D9}"/>
              </a:ext>
            </a:extLst>
          </p:cNvPr>
          <p:cNvSpPr txBox="1"/>
          <p:nvPr/>
        </p:nvSpPr>
        <p:spPr>
          <a:xfrm>
            <a:off x="990163" y="2945239"/>
            <a:ext cx="3932554" cy="2798267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ServerMain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class instantiates a new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while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App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class instantiates a new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Client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.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GameServer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is the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fundamental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class for the</a:t>
            </a:r>
            <a:r>
              <a:rPr lang="it-IT"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while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Client_Game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is for the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Client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 marR="417195">
              <a:lnSpc>
                <a:spcPct val="129600"/>
              </a:lnSpc>
              <a:spcBef>
                <a:spcPts val="675"/>
              </a:spcBef>
            </a:pP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Server_IO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and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Client_IO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are the sole means through which Client and Server communicates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 marR="161290">
              <a:lnSpc>
                <a:spcPct val="129600"/>
              </a:lnSpc>
              <a:spcBef>
                <a:spcPts val="675"/>
              </a:spcBef>
            </a:pP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RMI interface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implementation resides in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Server_IO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while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Socket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communication is managed by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GameClient</a:t>
            </a:r>
            <a:endParaRPr sz="13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33" name="overall uml title">
            <a:extLst>
              <a:ext uri="{FF2B5EF4-FFF2-40B4-BE49-F238E27FC236}">
                <a16:creationId xmlns:a16="http://schemas.microsoft.com/office/drawing/2014/main" id="{F3D57E56-CEF3-3034-9E2B-02069F76D088}"/>
              </a:ext>
            </a:extLst>
          </p:cNvPr>
          <p:cNvSpPr txBox="1">
            <a:spLocks/>
          </p:cNvSpPr>
          <p:nvPr/>
        </p:nvSpPr>
        <p:spPr>
          <a:xfrm>
            <a:off x="721452" y="2097847"/>
            <a:ext cx="2909570" cy="706603"/>
          </a:xfrm>
          <a:prstGeom prst="rect">
            <a:avLst/>
          </a:prstGeom>
        </p:spPr>
        <p:txBody>
          <a:bodyPr vert="horz" wrap="square" lIns="0" tIns="39369" rIns="0" bIns="0" rtlCol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 marR="5080">
              <a:lnSpc>
                <a:spcPts val="2550"/>
              </a:lnSpc>
              <a:spcBef>
                <a:spcPts val="309"/>
              </a:spcBef>
            </a:pPr>
            <a:r>
              <a:rPr lang="it-IT" dirty="0">
                <a:latin typeface="Libre Baskerville" panose="02000000000000000000" pitchFamily="2" charset="0"/>
              </a:rPr>
              <a:t>Complete classes &amp; packages </a:t>
            </a:r>
            <a:r>
              <a:rPr lang="it-IT" dirty="0" err="1">
                <a:solidFill>
                  <a:srgbClr val="BE8149"/>
                </a:solidFill>
                <a:latin typeface="Libre Baskerville" panose="02000000000000000000" pitchFamily="2" charset="0"/>
              </a:rPr>
              <a:t>overview</a:t>
            </a:r>
            <a:r>
              <a:rPr lang="it-IT" dirty="0">
                <a:latin typeface="Libre Baskerville" panose="02000000000000000000" pitchFamily="2" charset="0"/>
              </a:rPr>
              <a:t>:</a:t>
            </a:r>
          </a:p>
        </p:txBody>
      </p:sp>
      <p:pic>
        <p:nvPicPr>
          <p:cNvPr id="34" name="exit overall uml">
            <a:extLst>
              <a:ext uri="{FF2B5EF4-FFF2-40B4-BE49-F238E27FC236}">
                <a16:creationId xmlns:a16="http://schemas.microsoft.com/office/drawing/2014/main" id="{3F43112A-860C-A8B5-FCF1-F58E892A9B91}"/>
              </a:ext>
            </a:extLst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324452" y="1695427"/>
            <a:ext cx="181009" cy="180809"/>
          </a:xfrm>
          <a:prstGeom prst="rect">
            <a:avLst/>
          </a:prstGeom>
        </p:spPr>
      </p:pic>
      <p:pic>
        <p:nvPicPr>
          <p:cNvPr id="36" name="overall uml image LARGE" descr="A diagram of a diagram&#10;&#10;Description automatically generated">
            <a:extLst>
              <a:ext uri="{FF2B5EF4-FFF2-40B4-BE49-F238E27FC236}">
                <a16:creationId xmlns:a16="http://schemas.microsoft.com/office/drawing/2014/main" id="{B55B2AFD-7D42-8967-B99D-42D5909D5D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4026" y="111324"/>
            <a:ext cx="7159299" cy="6419215"/>
          </a:xfrm>
          <a:prstGeom prst="rect">
            <a:avLst/>
          </a:prstGeom>
        </p:spPr>
      </p:pic>
      <p:pic>
        <p:nvPicPr>
          <p:cNvPr id="35" name="overall uml image" descr="A diagram of a diagram&#10;&#10;Description automatically generated">
            <a:extLst>
              <a:ext uri="{FF2B5EF4-FFF2-40B4-BE49-F238E27FC236}">
                <a16:creationId xmlns:a16="http://schemas.microsoft.com/office/drawing/2014/main" id="{CB83F19A-7817-38F4-8AB9-2D1F423B238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850" y="596716"/>
            <a:ext cx="5971064" cy="5353813"/>
          </a:xfrm>
          <a:prstGeom prst="rect">
            <a:avLst/>
          </a:prstGeom>
        </p:spPr>
      </p:pic>
      <p:pic>
        <p:nvPicPr>
          <p:cNvPr id="17" name="top tored page">
            <a:extLst>
              <a:ext uri="{FF2B5EF4-FFF2-40B4-BE49-F238E27FC236}">
                <a16:creationId xmlns:a16="http://schemas.microsoft.com/office/drawing/2014/main" id="{6E503050-1048-3B6A-12CF-D80F1A27B5B3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5714999" cy="4737100"/>
          </a:xfrm>
          <a:prstGeom prst="rect">
            <a:avLst/>
          </a:prstGeom>
        </p:spPr>
      </p:pic>
      <p:sp>
        <p:nvSpPr>
          <p:cNvPr id="37" name="object 9">
            <a:extLst>
              <a:ext uri="{FF2B5EF4-FFF2-40B4-BE49-F238E27FC236}">
                <a16:creationId xmlns:a16="http://schemas.microsoft.com/office/drawing/2014/main" id="{F910CB45-3146-C7C8-D223-79D0A3B6EE72}"/>
              </a:ext>
            </a:extLst>
          </p:cNvPr>
          <p:cNvSpPr txBox="1">
            <a:spLocks/>
          </p:cNvSpPr>
          <p:nvPr/>
        </p:nvSpPr>
        <p:spPr>
          <a:xfrm>
            <a:off x="616545" y="520700"/>
            <a:ext cx="4089400" cy="7053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it-IT">
                <a:solidFill>
                  <a:srgbClr val="BE8149"/>
                </a:solidFill>
                <a:latin typeface="Libre Baskerville" panose="02000000000000000000" pitchFamily="2" charset="0"/>
              </a:rPr>
              <a:t>TESTING </a:t>
            </a:r>
            <a:r>
              <a:rPr lang="it-IT">
                <a:latin typeface="Libre Baskerville" panose="02000000000000000000" pitchFamily="2" charset="0"/>
              </a:rPr>
              <a:t>PERCENTAGES</a:t>
            </a:r>
            <a:endParaRPr lang="it-IT" dirty="0">
              <a:latin typeface="Libre Baskerville" panose="02000000000000000000" pitchFamily="2" charset="0"/>
            </a:endParaRPr>
          </a:p>
        </p:txBody>
      </p:sp>
      <p:pic>
        <p:nvPicPr>
          <p:cNvPr id="38" name="object 10">
            <a:extLst>
              <a:ext uri="{FF2B5EF4-FFF2-40B4-BE49-F238E27FC236}">
                <a16:creationId xmlns:a16="http://schemas.microsoft.com/office/drawing/2014/main" id="{C96BF926-9E2C-0442-7544-E1C19DA8AD5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90550" y="1408827"/>
            <a:ext cx="1333499" cy="1000124"/>
          </a:xfrm>
          <a:prstGeom prst="rect">
            <a:avLst/>
          </a:prstGeom>
        </p:spPr>
      </p:pic>
      <p:sp>
        <p:nvSpPr>
          <p:cNvPr id="40" name="object 11">
            <a:extLst>
              <a:ext uri="{FF2B5EF4-FFF2-40B4-BE49-F238E27FC236}">
                <a16:creationId xmlns:a16="http://schemas.microsoft.com/office/drawing/2014/main" id="{E311B595-59BC-7491-5FA6-674B98CCC65D}"/>
              </a:ext>
            </a:extLst>
          </p:cNvPr>
          <p:cNvSpPr txBox="1"/>
          <p:nvPr/>
        </p:nvSpPr>
        <p:spPr>
          <a:xfrm>
            <a:off x="2120751" y="1162685"/>
            <a:ext cx="2886075" cy="1727524"/>
          </a:xfrm>
          <a:prstGeom prst="rect">
            <a:avLst/>
          </a:prstGeom>
        </p:spPr>
        <p:txBody>
          <a:bodyPr vert="horz" wrap="square" lIns="0" tIns="142240" rIns="0" bIns="0" rtlCol="0">
            <a:spAutoFit/>
          </a:bodyPr>
          <a:lstStyle/>
          <a:p>
            <a:pPr marL="12700" marR="5080">
              <a:lnSpc>
                <a:spcPct val="115700"/>
              </a:lnSpc>
              <a:spcBef>
                <a:spcPts val="509"/>
              </a:spcBef>
            </a:pPr>
            <a:r>
              <a:rPr lang="it-IT" sz="1600" b="1" spc="-25" dirty="0">
                <a:solidFill>
                  <a:srgbClr val="BE8149"/>
                </a:solidFill>
                <a:latin typeface="Libre Baskerville" panose="02000000000000000000" pitchFamily="2" charset="0"/>
                <a:cs typeface="Cambria"/>
              </a:rPr>
              <a:t>94%</a:t>
            </a:r>
          </a:p>
          <a:p>
            <a:pPr marL="12700" marR="5080">
              <a:lnSpc>
                <a:spcPct val="115700"/>
              </a:lnSpc>
              <a:spcBef>
                <a:spcPts val="509"/>
              </a:spcBef>
            </a:pP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Is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the </a:t>
            </a: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average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for </a:t>
            </a: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our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lang="it-IT" sz="1400" b="1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testing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lang="it-IT" sz="1400" b="1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coverage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percentage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in </a:t>
            </a: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essential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model classes, with </a:t>
            </a:r>
            <a:r>
              <a:rPr lang="it-IT" sz="1400" spc="-25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peaks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of 100% for the </a:t>
            </a:r>
            <a:r>
              <a:rPr lang="it-IT" sz="1400" i="1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Deck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and the </a:t>
            </a:r>
            <a:r>
              <a:rPr lang="it-IT" sz="1400" i="1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Player</a:t>
            </a:r>
            <a:r>
              <a:rPr lang="it-IT" sz="1400" spc="-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classes!</a:t>
            </a:r>
            <a:endParaRPr lang="it-IT" sz="1400" dirty="0">
              <a:solidFill>
                <a:srgbClr val="2A1700"/>
              </a:solidFill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41" name="object 7">
            <a:extLst>
              <a:ext uri="{FF2B5EF4-FFF2-40B4-BE49-F238E27FC236}">
                <a16:creationId xmlns:a16="http://schemas.microsoft.com/office/drawing/2014/main" id="{F83ED7F0-95CD-6338-476B-7877D424A361}"/>
              </a:ext>
            </a:extLst>
          </p:cNvPr>
          <p:cNvSpPr/>
          <p:nvPr/>
        </p:nvSpPr>
        <p:spPr>
          <a:xfrm rot="5400000">
            <a:off x="2425652" y="2147129"/>
            <a:ext cx="866775" cy="2816320"/>
          </a:xfrm>
          <a:custGeom>
            <a:avLst/>
            <a:gdLst/>
            <a:ahLst/>
            <a:cxnLst/>
            <a:rect l="l" t="t" r="r" b="b"/>
            <a:pathLst>
              <a:path w="866775" h="2990850">
                <a:moveTo>
                  <a:pt x="866774" y="0"/>
                </a:moveTo>
                <a:lnTo>
                  <a:pt x="866774" y="2990849"/>
                </a:lnTo>
                <a:lnTo>
                  <a:pt x="0" y="2990849"/>
                </a:lnTo>
                <a:lnTo>
                  <a:pt x="0" y="0"/>
                </a:lnTo>
                <a:lnTo>
                  <a:pt x="866774" y="0"/>
                </a:lnTo>
                <a:close/>
              </a:path>
            </a:pathLst>
          </a:custGeom>
          <a:solidFill>
            <a:srgbClr val="2A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6">
            <a:extLst>
              <a:ext uri="{FF2B5EF4-FFF2-40B4-BE49-F238E27FC236}">
                <a16:creationId xmlns:a16="http://schemas.microsoft.com/office/drawing/2014/main" id="{E68E6AC4-161E-DBA2-B69D-2466E3AE90FD}"/>
              </a:ext>
            </a:extLst>
          </p:cNvPr>
          <p:cNvSpPr/>
          <p:nvPr/>
        </p:nvSpPr>
        <p:spPr>
          <a:xfrm rot="5400000">
            <a:off x="3997315" y="3391786"/>
            <a:ext cx="866775" cy="327006"/>
          </a:xfrm>
          <a:custGeom>
            <a:avLst/>
            <a:gdLst/>
            <a:ahLst/>
            <a:cxnLst/>
            <a:rect l="l" t="t" r="r" b="b"/>
            <a:pathLst>
              <a:path w="866775" h="161925">
                <a:moveTo>
                  <a:pt x="0" y="161924"/>
                </a:moveTo>
                <a:lnTo>
                  <a:pt x="866774" y="161924"/>
                </a:lnTo>
                <a:lnTo>
                  <a:pt x="866774" y="0"/>
                </a:lnTo>
                <a:lnTo>
                  <a:pt x="0" y="0"/>
                </a:lnTo>
                <a:lnTo>
                  <a:pt x="0" y="161924"/>
                </a:lnTo>
                <a:close/>
              </a:path>
            </a:pathLst>
          </a:custGeom>
          <a:solidFill>
            <a:srgbClr val="C7C2D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object 4">
            <a:extLst>
              <a:ext uri="{FF2B5EF4-FFF2-40B4-BE49-F238E27FC236}">
                <a16:creationId xmlns:a16="http://schemas.microsoft.com/office/drawing/2014/main" id="{EC74AE91-3E4E-C07E-482B-A33566A952F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37251" y="677092"/>
            <a:ext cx="495299" cy="571499"/>
          </a:xfrm>
          <a:prstGeom prst="rect">
            <a:avLst/>
          </a:prstGeom>
        </p:spPr>
      </p:pic>
      <p:sp>
        <p:nvSpPr>
          <p:cNvPr id="44" name="object 5">
            <a:extLst>
              <a:ext uri="{FF2B5EF4-FFF2-40B4-BE49-F238E27FC236}">
                <a16:creationId xmlns:a16="http://schemas.microsoft.com/office/drawing/2014/main" id="{70FABE14-A6C6-386F-8C65-C582F8BF1453}"/>
              </a:ext>
            </a:extLst>
          </p:cNvPr>
          <p:cNvSpPr/>
          <p:nvPr/>
        </p:nvSpPr>
        <p:spPr>
          <a:xfrm>
            <a:off x="4550315" y="836091"/>
            <a:ext cx="38100" cy="228600"/>
          </a:xfrm>
          <a:custGeom>
            <a:avLst/>
            <a:gdLst/>
            <a:ahLst/>
            <a:cxnLst/>
            <a:rect l="l" t="t" r="r" b="b"/>
            <a:pathLst>
              <a:path w="38100" h="228600">
                <a:moveTo>
                  <a:pt x="21576" y="228600"/>
                </a:moveTo>
                <a:lnTo>
                  <a:pt x="16523" y="228600"/>
                </a:lnTo>
                <a:lnTo>
                  <a:pt x="14093" y="228019"/>
                </a:lnTo>
                <a:lnTo>
                  <a:pt x="0" y="208771"/>
                </a:lnTo>
                <a:lnTo>
                  <a:pt x="0" y="99743"/>
                </a:lnTo>
                <a:lnTo>
                  <a:pt x="16523" y="79914"/>
                </a:lnTo>
                <a:lnTo>
                  <a:pt x="21576" y="79914"/>
                </a:lnTo>
                <a:lnTo>
                  <a:pt x="38099" y="99743"/>
                </a:lnTo>
                <a:lnTo>
                  <a:pt x="38099" y="208771"/>
                </a:lnTo>
                <a:lnTo>
                  <a:pt x="21576" y="228600"/>
                </a:lnTo>
                <a:close/>
              </a:path>
              <a:path w="38100" h="228600">
                <a:moveTo>
                  <a:pt x="21576" y="45719"/>
                </a:moveTo>
                <a:lnTo>
                  <a:pt x="16523" y="45719"/>
                </a:lnTo>
                <a:lnTo>
                  <a:pt x="14093" y="45139"/>
                </a:lnTo>
                <a:lnTo>
                  <a:pt x="0" y="25891"/>
                </a:lnTo>
                <a:lnTo>
                  <a:pt x="0" y="19828"/>
                </a:lnTo>
                <a:lnTo>
                  <a:pt x="16523" y="0"/>
                </a:lnTo>
                <a:lnTo>
                  <a:pt x="21576" y="0"/>
                </a:lnTo>
                <a:lnTo>
                  <a:pt x="38099" y="19828"/>
                </a:lnTo>
                <a:lnTo>
                  <a:pt x="38099" y="25891"/>
                </a:lnTo>
                <a:lnTo>
                  <a:pt x="21576" y="45719"/>
                </a:lnTo>
                <a:close/>
              </a:path>
            </a:pathLst>
          </a:custGeom>
          <a:solidFill>
            <a:srgbClr val="FFFBF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5" name="object 8">
            <a:hlinkClick r:id="rId5" action="ppaction://hlinksldjump"/>
            <a:extLst>
              <a:ext uri="{FF2B5EF4-FFF2-40B4-BE49-F238E27FC236}">
                <a16:creationId xmlns:a16="http://schemas.microsoft.com/office/drawing/2014/main" id="{989C8687-5853-242C-237F-2736F0473C1C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2747" y="3555288"/>
            <a:ext cx="895349" cy="9239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64822E-6 L -0.26278 -0.00297 " pathEditMode="relative" rAng="0" ptsTypes="AA">
                                      <p:cBhvr>
                                        <p:cTn id="10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39" y="-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"/>
                            </p:stCondLst>
                            <p:childTnLst>
                              <p:par>
                                <p:cTn id="139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"/>
                            </p:stCondLst>
                            <p:childTnLst>
                              <p:par>
                                <p:cTn id="142" presetID="26" presetClass="emph" presetSubtype="0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50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35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500"/>
                            </p:stCondLst>
                            <p:childTnLst>
                              <p:par>
                                <p:cTn id="16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00"/>
                            </p:stCondLst>
                            <p:childTnLst>
                              <p:par>
                                <p:cTn id="1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000"/>
                            </p:stCondLst>
                            <p:childTnLst>
                              <p:par>
                                <p:cTn id="1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5" dur="87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2733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9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996" tmFilter="0, 0; 0.125,0.2665; 0.25,0.4; 0.375,0.465; 0.5,0.5;  0.625,0.535; 0.75,0.6; 0.875,0.7335; 1,1">
                                          <p:stCondLst>
                                            <p:cond delay="99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498" tmFilter="0, 0; 0.125,0.2665; 0.25,0.4; 0.375,0.465; 0.5,0.5;  0.625,0.535; 0.75,0.6; 0.875,0.7335; 1,1">
                                          <p:stCondLst>
                                            <p:cond delay="198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46" tmFilter="0, 0; 0.125,0.2665; 0.25,0.4; 0.375,0.465; 0.5,0.5;  0.625,0.535; 0.75,0.6; 0.875,0.7335; 1,1">
                                          <p:stCondLst>
                                            <p:cond delay="248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1" dur="39">
                                          <p:stCondLst>
                                            <p:cond delay="97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2" dur="249" decel="50000">
                                          <p:stCondLst>
                                            <p:cond delay="101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3" dur="39">
                                          <p:stCondLst>
                                            <p:cond delay="19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84" dur="249" decel="50000">
                                          <p:stCondLst>
                                            <p:cond delay="200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5" dur="39">
                                          <p:stCondLst>
                                            <p:cond delay="2463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6" dur="249" decel="50000">
                                          <p:stCondLst>
                                            <p:cond delay="250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7" dur="39">
                                          <p:stCondLst>
                                            <p:cond delay="27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8" dur="249" decel="50000">
                                          <p:stCondLst>
                                            <p:cond delay="275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0"/>
                            </p:stCondLst>
                            <p:childTnLst>
                              <p:par>
                                <p:cTn id="194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10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6" dur="50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mph" presetSubtype="0" repeatCount="3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10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9" dur="50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0" fill="hold">
                      <p:stCondLst>
                        <p:cond delay="indefinite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500"/>
                            </p:stCondLst>
                            <p:childTnLst>
                              <p:par>
                                <p:cTn id="20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7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2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7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2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1000"/>
                            </p:stCondLst>
                            <p:childTnLst>
                              <p:par>
                                <p:cTn id="256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20" grpId="0"/>
      <p:bldP spid="20" grpId="1"/>
      <p:bldP spid="21" grpId="0"/>
      <p:bldP spid="21" grpId="1"/>
      <p:bldP spid="32" grpId="0"/>
      <p:bldP spid="32" grpId="1"/>
      <p:bldP spid="33" grpId="0"/>
      <p:bldP spid="33" grpId="1"/>
      <p:bldP spid="37" grpId="0"/>
      <p:bldP spid="37" grpId="1"/>
      <p:bldP spid="40" grpId="0"/>
      <p:bldP spid="40" grpId="1"/>
      <p:bldP spid="41" grpId="0" animBg="1"/>
      <p:bldP spid="41" grpId="1" animBg="1"/>
      <p:bldP spid="42" grpId="0" animBg="1"/>
      <p:bldP spid="42" grpId="1" animBg="1"/>
      <p:bldP spid="44" grpId="0" animBg="1"/>
      <p:bldP spid="44" grpId="1" animBg="1"/>
      <p:bldP spid="44" grpId="2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>
            <a:hlinkClick r:id="rId2" action="ppaction://hlinksldjump"/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3" name="object 3">
            <a:hlinkClick r:id="rId2" action="ppaction://hlinksldjump"/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725" y="4810125"/>
            <a:ext cx="2171699" cy="15620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120626" y="2063750"/>
            <a:ext cx="3755390" cy="21969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VIEW PREVIEW</a:t>
            </a:r>
            <a:endParaRPr sz="2250" b="1" dirty="0">
              <a:latin typeface="Libre Baskerville" panose="02000000000000000000" pitchFamily="2" charset="0"/>
              <a:cs typeface="Cambria"/>
            </a:endParaRPr>
          </a:p>
          <a:p>
            <a:pPr marL="12700" marR="5080">
              <a:lnSpc>
                <a:spcPct val="105200"/>
              </a:lnSpc>
              <a:spcBef>
                <a:spcPts val="2315"/>
              </a:spcBef>
            </a:pPr>
            <a:r>
              <a:rPr sz="1200" spc="14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Unique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b="1" spc="8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graphics</a:t>
            </a:r>
            <a:r>
              <a:rPr sz="1200" b="1" spc="7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1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have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3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been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created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1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and </a:t>
            </a:r>
            <a:r>
              <a:rPr sz="1200" spc="13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added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2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for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6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un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3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optimized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i="1" spc="24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GUI</a:t>
            </a:r>
            <a:r>
              <a:rPr sz="1200" i="1" spc="8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experience, 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with</a:t>
            </a:r>
            <a:r>
              <a:rPr sz="1200" spc="11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2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help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b="1" spc="7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panels</a:t>
            </a:r>
            <a:r>
              <a:rPr sz="1200" b="1" spc="8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3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guiding</a:t>
            </a:r>
            <a:r>
              <a:rPr sz="1200" spc="114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</a:t>
            </a:r>
            <a:r>
              <a:rPr sz="1200" spc="11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9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Player </a:t>
            </a:r>
            <a:r>
              <a:rPr sz="1200" spc="13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through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his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turn; 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i="1" spc="21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TUI</a:t>
            </a:r>
            <a:r>
              <a:rPr sz="1200" i="1" spc="8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7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on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other </a:t>
            </a:r>
            <a:r>
              <a:rPr sz="1200" spc="14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hand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has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its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3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own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9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specifically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2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designed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b="1" spc="9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font </a:t>
            </a:r>
            <a:r>
              <a:rPr sz="1200" spc="13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in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1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order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to display </a:t>
            </a:r>
            <a:r>
              <a:rPr sz="1200" spc="7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2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miniaturized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version </a:t>
            </a:r>
            <a:r>
              <a:rPr sz="1200" spc="1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of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0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</a:t>
            </a:r>
            <a:r>
              <a:rPr sz="1200" spc="1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spc="1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Card</a:t>
            </a:r>
            <a:r>
              <a:rPr sz="1200" spc="95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200" b="1" spc="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resources</a:t>
            </a:r>
            <a:r>
              <a:rPr sz="1200" spc="5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!</a:t>
            </a:r>
            <a:endParaRPr sz="1200" dirty="0">
              <a:latin typeface="Libre Baskerville" panose="02000000000000000000" pitchFamily="2" charset="0"/>
              <a:cs typeface="Cambria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5715000" y="438150"/>
            <a:ext cx="5495925" cy="5429250"/>
            <a:chOff x="5715000" y="438150"/>
            <a:chExt cx="5495925" cy="542925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15000" y="438150"/>
              <a:ext cx="3800474" cy="26669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53125" y="657225"/>
              <a:ext cx="3038474" cy="180022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5650" y="3133725"/>
              <a:ext cx="4105274" cy="273367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00" y="3390900"/>
              <a:ext cx="3324224" cy="1866899"/>
            </a:xfrm>
            <a:prstGeom prst="rect">
              <a:avLst/>
            </a:prstGeom>
          </p:spPr>
        </p:pic>
      </p:grpSp>
      <p:grpSp>
        <p:nvGrpSpPr>
          <p:cNvPr id="4" name="object 4"/>
          <p:cNvGrpSpPr/>
          <p:nvPr/>
        </p:nvGrpSpPr>
        <p:grpSpPr>
          <a:xfrm>
            <a:off x="6591300" y="2676440"/>
            <a:ext cx="4765040" cy="3067685"/>
            <a:chOff x="6591300" y="2676440"/>
            <a:chExt cx="4765040" cy="3067685"/>
          </a:xfrm>
        </p:grpSpPr>
        <p:pic>
          <p:nvPicPr>
            <p:cNvPr id="5" name="object 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14958" y="2676440"/>
              <a:ext cx="1040819" cy="8978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91300" y="5143500"/>
              <a:ext cx="581024" cy="60007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755407" y="5178425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704758" y="2339975"/>
            <a:ext cx="297815" cy="654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4100" b="0" spc="-50" dirty="0">
                <a:solidFill>
                  <a:srgbClr val="FFFFFF"/>
                </a:solidFill>
                <a:latin typeface="Libre Baskerville" panose="02000000000000000000" pitchFamily="2" charset="0"/>
                <a:cs typeface="Trebuchet MS"/>
              </a:rPr>
              <a:t>+</a:t>
            </a:r>
            <a:endParaRPr sz="4100" dirty="0">
              <a:latin typeface="Libre Baskerville" panose="02000000000000000000" pitchFamily="2" charset="0"/>
              <a:cs typeface="Trebuchet MS"/>
            </a:endParaRPr>
          </a:p>
        </p:txBody>
      </p:sp>
      <p:pic>
        <p:nvPicPr>
          <p:cNvPr id="17" name="Picture 1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7CF8441-D1B6-B687-15B1-7F27DE1331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" y="-3176"/>
            <a:ext cx="11429934" cy="6426200"/>
          </a:xfrm>
          <a:prstGeom prst="rect">
            <a:avLst/>
          </a:prstGeom>
        </p:spPr>
      </p:pic>
      <p:pic>
        <p:nvPicPr>
          <p:cNvPr id="15" name="object 11">
            <a:extLst>
              <a:ext uri="{FF2B5EF4-FFF2-40B4-BE49-F238E27FC236}">
                <a16:creationId xmlns:a16="http://schemas.microsoft.com/office/drawing/2014/main" id="{12D66D99-92B6-CF93-3A7A-CF1B1A4A25F0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94" y="6275"/>
            <a:ext cx="11355777" cy="6416749"/>
          </a:xfrm>
          <a:prstGeom prst="rect">
            <a:avLst/>
          </a:prstGeom>
        </p:spPr>
      </p:pic>
      <p:pic>
        <p:nvPicPr>
          <p:cNvPr id="18" name="object 11">
            <a:extLst>
              <a:ext uri="{FF2B5EF4-FFF2-40B4-BE49-F238E27FC236}">
                <a16:creationId xmlns:a16="http://schemas.microsoft.com/office/drawing/2014/main" id="{FE4CD052-72F7-91E5-1F22-7D3A4ED88ACC}"/>
              </a:ext>
            </a:extLst>
          </p:cNvPr>
          <p:cNvPicPr/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37595" t="28031" r="37435" b="62863"/>
          <a:stretch/>
        </p:blipFill>
        <p:spPr>
          <a:xfrm>
            <a:off x="4270019" y="1790623"/>
            <a:ext cx="2835632" cy="584277"/>
          </a:xfrm>
          <a:prstGeom prst="rect">
            <a:avLst/>
          </a:prstGeom>
        </p:spPr>
      </p:pic>
      <p:pic>
        <p:nvPicPr>
          <p:cNvPr id="20" name="object 3">
            <a:extLst>
              <a:ext uri="{FF2B5EF4-FFF2-40B4-BE49-F238E27FC236}">
                <a16:creationId xmlns:a16="http://schemas.microsoft.com/office/drawing/2014/main" id="{654C45D9-68F3-D1E7-1369-56270C208754}"/>
              </a:ext>
            </a:extLst>
          </p:cNvPr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7207"/>
            <a:ext cx="11429998" cy="6419087"/>
          </a:xfrm>
          <a:prstGeom prst="rect">
            <a:avLst/>
          </a:prstGeom>
        </p:spPr>
      </p:pic>
      <p:sp>
        <p:nvSpPr>
          <p:cNvPr id="23" name="object 2">
            <a:extLst>
              <a:ext uri="{FF2B5EF4-FFF2-40B4-BE49-F238E27FC236}">
                <a16:creationId xmlns:a16="http://schemas.microsoft.com/office/drawing/2014/main" id="{3D782E47-B1AC-6D9F-5A9C-4302F8C121F1}"/>
              </a:ext>
            </a:extLst>
          </p:cNvPr>
          <p:cNvSpPr/>
          <p:nvPr/>
        </p:nvSpPr>
        <p:spPr>
          <a:xfrm>
            <a:off x="0" y="0"/>
            <a:ext cx="11430000" cy="6419215"/>
          </a:xfrm>
          <a:custGeom>
            <a:avLst/>
            <a:gdLst/>
            <a:ahLst/>
            <a:cxnLst/>
            <a:rect l="l" t="t" r="r" b="b"/>
            <a:pathLst>
              <a:path w="11430000" h="6419215">
                <a:moveTo>
                  <a:pt x="0" y="0"/>
                </a:moveTo>
                <a:lnTo>
                  <a:pt x="11429998" y="0"/>
                </a:lnTo>
                <a:lnTo>
                  <a:pt x="11429998" y="6419087"/>
                </a:lnTo>
                <a:lnTo>
                  <a:pt x="0" y="6419087"/>
                </a:lnTo>
                <a:lnTo>
                  <a:pt x="0" y="0"/>
                </a:lnTo>
                <a:close/>
              </a:path>
            </a:pathLst>
          </a:custGeom>
          <a:solidFill>
            <a:srgbClr val="121212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">
            <a:extLst>
              <a:ext uri="{FF2B5EF4-FFF2-40B4-BE49-F238E27FC236}">
                <a16:creationId xmlns:a16="http://schemas.microsoft.com/office/drawing/2014/main" id="{89C910E5-FD4E-4218-C5BC-D674DAD7EE13}"/>
              </a:ext>
            </a:extLst>
          </p:cNvPr>
          <p:cNvGrpSpPr/>
          <p:nvPr/>
        </p:nvGrpSpPr>
        <p:grpSpPr>
          <a:xfrm>
            <a:off x="5629275" y="0"/>
            <a:ext cx="5800724" cy="6419087"/>
            <a:chOff x="5629275" y="0"/>
            <a:chExt cx="5800724" cy="6419087"/>
          </a:xfrm>
        </p:grpSpPr>
        <p:pic>
          <p:nvPicPr>
            <p:cNvPr id="25" name="object 3">
              <a:extLst>
                <a:ext uri="{FF2B5EF4-FFF2-40B4-BE49-F238E27FC236}">
                  <a16:creationId xmlns:a16="http://schemas.microsoft.com/office/drawing/2014/main" id="{7146599E-1DDA-4E10-3D1F-CF4296BF6972}"/>
                </a:ext>
              </a:extLst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29275" y="0"/>
              <a:ext cx="5800724" cy="6419087"/>
            </a:xfrm>
            <a:prstGeom prst="rect">
              <a:avLst/>
            </a:prstGeom>
          </p:spPr>
        </p:pic>
        <p:pic>
          <p:nvPicPr>
            <p:cNvPr id="26" name="object 4">
              <a:extLst>
                <a:ext uri="{FF2B5EF4-FFF2-40B4-BE49-F238E27FC236}">
                  <a16:creationId xmlns:a16="http://schemas.microsoft.com/office/drawing/2014/main" id="{82E8C7B7-0693-6CCB-4B22-AB3B7387986D}"/>
                </a:ext>
              </a:extLst>
            </p:cNvPr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00292" y="3487442"/>
              <a:ext cx="3209924" cy="2181224"/>
            </a:xfrm>
            <a:prstGeom prst="rect">
              <a:avLst/>
            </a:prstGeom>
          </p:spPr>
        </p:pic>
      </p:grpSp>
      <p:sp>
        <p:nvSpPr>
          <p:cNvPr id="27" name="object 5">
            <a:extLst>
              <a:ext uri="{FF2B5EF4-FFF2-40B4-BE49-F238E27FC236}">
                <a16:creationId xmlns:a16="http://schemas.microsoft.com/office/drawing/2014/main" id="{91177B99-570F-BDDF-A3D9-3166ABC9A22E}"/>
              </a:ext>
            </a:extLst>
          </p:cNvPr>
          <p:cNvSpPr txBox="1"/>
          <p:nvPr/>
        </p:nvSpPr>
        <p:spPr>
          <a:xfrm>
            <a:off x="6399708" y="1314404"/>
            <a:ext cx="4130675" cy="1892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just">
              <a:lnSpc>
                <a:spcPct val="125800"/>
              </a:lnSpc>
              <a:spcBef>
                <a:spcPts val="105"/>
              </a:spcBef>
            </a:pPr>
            <a:r>
              <a:rPr sz="14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peculiarity in our TUI design is that in order to correctly place a Card a Player needs to </a:t>
            </a:r>
            <a:r>
              <a:rPr sz="14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type a slot </a:t>
            </a:r>
            <a:r>
              <a:rPr sz="14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identified by </a:t>
            </a:r>
            <a:r>
              <a:rPr sz="14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row </a:t>
            </a:r>
            <a:r>
              <a:rPr sz="14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and </a:t>
            </a:r>
            <a:r>
              <a:rPr sz="14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column</a:t>
            </a:r>
            <a:r>
              <a:rPr lang="it-IT" sz="14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4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number </a:t>
            </a:r>
            <a:r>
              <a:rPr sz="14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from the available ones shown on screen. The Card will be rendered with the correct covered and shown </a:t>
            </a:r>
            <a:r>
              <a:rPr sz="14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corners </a:t>
            </a:r>
            <a:r>
              <a:rPr sz="14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(as in the provided image).</a:t>
            </a:r>
            <a:endParaRPr sz="14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8" name="object 6">
            <a:extLst>
              <a:ext uri="{FF2B5EF4-FFF2-40B4-BE49-F238E27FC236}">
                <a16:creationId xmlns:a16="http://schemas.microsoft.com/office/drawing/2014/main" id="{F3881358-1BEB-29DD-71D3-7BB70E44EF31}"/>
              </a:ext>
            </a:extLst>
          </p:cNvPr>
          <p:cNvSpPr txBox="1">
            <a:spLocks/>
          </p:cNvSpPr>
          <p:nvPr/>
        </p:nvSpPr>
        <p:spPr>
          <a:xfrm>
            <a:off x="6399708" y="749300"/>
            <a:ext cx="3811092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en-US" dirty="0">
                <a:latin typeface="Libre Baskerville" panose="02000000000000000000" pitchFamily="2" charset="0"/>
              </a:rPr>
              <a:t>A Player's Board in </a:t>
            </a:r>
            <a:r>
              <a:rPr lang="en-US" dirty="0">
                <a:solidFill>
                  <a:srgbClr val="BE8149"/>
                </a:solidFill>
                <a:latin typeface="Libre Baskerville" panose="02000000000000000000" pitchFamily="2" charset="0"/>
              </a:rPr>
              <a:t>TUI</a:t>
            </a:r>
            <a:r>
              <a:rPr lang="en-US" dirty="0">
                <a:latin typeface="Libre Baskerville" panose="02000000000000000000" pitchFamily="2" charset="0"/>
              </a:rPr>
              <a:t>.</a:t>
            </a:r>
          </a:p>
        </p:txBody>
      </p:sp>
      <p:pic>
        <p:nvPicPr>
          <p:cNvPr id="29" name="object 7">
            <a:extLst>
              <a:ext uri="{FF2B5EF4-FFF2-40B4-BE49-F238E27FC236}">
                <a16:creationId xmlns:a16="http://schemas.microsoft.com/office/drawing/2014/main" id="{385F681F-AEDD-B857-9ACE-55CAAB727E41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991828" y="228579"/>
            <a:ext cx="171482" cy="171293"/>
          </a:xfrm>
          <a:prstGeom prst="rect">
            <a:avLst/>
          </a:prstGeom>
        </p:spPr>
      </p:pic>
      <p:pic>
        <p:nvPicPr>
          <p:cNvPr id="31" name="object 4">
            <a:extLst>
              <a:ext uri="{FF2B5EF4-FFF2-40B4-BE49-F238E27FC236}">
                <a16:creationId xmlns:a16="http://schemas.microsoft.com/office/drawing/2014/main" id="{18900567-1525-15C1-2B83-608101A36F0D}"/>
              </a:ext>
            </a:extLst>
          </p:cNvPr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6700292" y="3514106"/>
            <a:ext cx="3209924" cy="2181224"/>
          </a:xfrm>
          <a:prstGeom prst="rect">
            <a:avLst/>
          </a:prstGeom>
        </p:spPr>
      </p:pic>
      <p:pic>
        <p:nvPicPr>
          <p:cNvPr id="30" name="object 4">
            <a:extLst>
              <a:ext uri="{FF2B5EF4-FFF2-40B4-BE49-F238E27FC236}">
                <a16:creationId xmlns:a16="http://schemas.microsoft.com/office/drawing/2014/main" id="{D34DCE2F-5857-15DC-DD97-0721FE0CFAAA}"/>
              </a:ext>
            </a:extLst>
          </p:cNvPr>
          <p:cNvPicPr/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8814" b="3606"/>
          <a:stretch/>
        </p:blipFill>
        <p:spPr>
          <a:xfrm>
            <a:off x="1010408" y="1282163"/>
            <a:ext cx="9596984" cy="4705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3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33333E-6 2.37154E-7 L -3.33333E-6 -1.46245E-6 " pathEditMode="relative" rAng="0" ptsTypes="AA">
                                      <p:cBhvr>
                                        <p:cTn id="6" dur="50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" y="1285"/>
                                    </p:animMotion>
                                    <p:animRot by="1500000">
                                      <p:cBhvr>
                                        <p:cTn id="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250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25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250" fill="hold">
                                          <p:stCondLst>
                                            <p:cond delay="7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6" presetClass="emph" presetSubtype="0" repeatCount="500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50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115E-6 L 0.31333 0.16354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67" y="8177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57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58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59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0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1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97628E-7 L -0.23417 -0.18552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08" y="-9289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1.46245E-6 L 0.21362 0.19294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81" y="9634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00"/>
                            </p:stCondLst>
                            <p:childTnLst>
                              <p:par>
                                <p:cTn id="13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3" grpId="0" animBg="1"/>
      <p:bldP spid="23" grpId="1" animBg="1"/>
      <p:bldP spid="27" grpId="0"/>
      <p:bldP spid="27" grpId="1"/>
      <p:bldP spid="28" grpId="0"/>
      <p:bldP spid="2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29999" cy="6419849"/>
          </a:xfrm>
          <a:prstGeom prst="rect">
            <a:avLst/>
          </a:prstGeom>
        </p:spPr>
      </p:pic>
      <p:pic>
        <p:nvPicPr>
          <p:cNvPr id="34" name="object 7">
            <a:extLst>
              <a:ext uri="{FF2B5EF4-FFF2-40B4-BE49-F238E27FC236}">
                <a16:creationId xmlns:a16="http://schemas.microsoft.com/office/drawing/2014/main" id="{B5CFC561-8AD5-89CB-B3DD-82C9D45F16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24205" y="536634"/>
            <a:ext cx="1990796" cy="1733549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117D677-9FE5-226A-EE20-BF2E4DEFED6B}"/>
              </a:ext>
            </a:extLst>
          </p:cNvPr>
          <p:cNvSpPr txBox="1"/>
          <p:nvPr/>
        </p:nvSpPr>
        <p:spPr>
          <a:xfrm>
            <a:off x="3838429" y="710910"/>
            <a:ext cx="17350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rgbClr val="2A1700"/>
                </a:solidFill>
                <a:latin typeface="Libre Baskerville" panose="02000000000000000000" pitchFamily="2" charset="0"/>
              </a:rPr>
              <a:t>Throughout the Game a Player could face a </a:t>
            </a:r>
            <a:r>
              <a:rPr lang="en-US" sz="1050" b="1" dirty="0">
                <a:solidFill>
                  <a:srgbClr val="2A1700"/>
                </a:solidFill>
                <a:latin typeface="Libre Baskerville" panose="02000000000000000000" pitchFamily="2" charset="0"/>
              </a:rPr>
              <a:t>disconnection</a:t>
            </a:r>
            <a:r>
              <a:rPr lang="en-US" sz="1050" dirty="0">
                <a:solidFill>
                  <a:srgbClr val="2A1700"/>
                </a:solidFill>
                <a:latin typeface="Libre Baskerville" panose="02000000000000000000" pitchFamily="2" charset="0"/>
              </a:rPr>
              <a:t>; after the arbitrary </a:t>
            </a:r>
            <a:r>
              <a:rPr lang="en-US" sz="1050" b="1" dirty="0">
                <a:solidFill>
                  <a:srgbClr val="2A1700"/>
                </a:solidFill>
                <a:latin typeface="Libre Baskerville" panose="02000000000000000000" pitchFamily="2" charset="0"/>
              </a:rPr>
              <a:t>time-per-turn</a:t>
            </a:r>
            <a:r>
              <a:rPr lang="en-US" sz="1050" dirty="0">
                <a:solidFill>
                  <a:srgbClr val="2A1700"/>
                </a:solidFill>
                <a:latin typeface="Libre Baskerville" panose="02000000000000000000" pitchFamily="2" charset="0"/>
              </a:rPr>
              <a:t> is exceeded, the current turn is changed to the </a:t>
            </a:r>
            <a:r>
              <a:rPr lang="en-US" sz="1050" b="1" dirty="0">
                <a:solidFill>
                  <a:srgbClr val="2A1700"/>
                </a:solidFill>
                <a:latin typeface="Libre Baskerville" panose="02000000000000000000" pitchFamily="2" charset="0"/>
              </a:rPr>
              <a:t>next</a:t>
            </a:r>
            <a:r>
              <a:rPr lang="en-US" sz="1050" dirty="0">
                <a:solidFill>
                  <a:srgbClr val="2A1700"/>
                </a:solidFill>
                <a:latin typeface="Libre Baskerville" panose="02000000000000000000" pitchFamily="2" charset="0"/>
              </a:rPr>
              <a:t> Player.</a:t>
            </a:r>
          </a:p>
        </p:txBody>
      </p:sp>
      <p:pic>
        <p:nvPicPr>
          <p:cNvPr id="3" name="object 3">
            <a:hlinkClick r:id="rId4" action="ppaction://hlinksldjump"/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7975" y="5476875"/>
            <a:ext cx="885824" cy="9048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6231" y="43755"/>
            <a:ext cx="306883" cy="63129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10325" y="5324475"/>
            <a:ext cx="581024" cy="6000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571158" y="5359400"/>
            <a:ext cx="2387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-50" dirty="0">
                <a:solidFill>
                  <a:srgbClr val="FFFBF1"/>
                </a:solidFill>
                <a:latin typeface="Libre Baskerville" panose="02000000000000000000" pitchFamily="2" charset="0"/>
                <a:cs typeface="Cambria"/>
              </a:rPr>
              <a:t>+</a:t>
            </a:r>
            <a:endParaRPr sz="30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467474" y="3248024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A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67474" y="3771900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A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7474" y="4295775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A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67474" y="4819649"/>
            <a:ext cx="57150" cy="57150"/>
          </a:xfrm>
          <a:custGeom>
            <a:avLst/>
            <a:gdLst/>
            <a:ahLst/>
            <a:cxnLst/>
            <a:rect l="l" t="t" r="r" b="b"/>
            <a:pathLst>
              <a:path w="57150" h="57150">
                <a:moveTo>
                  <a:pt x="32364" y="57149"/>
                </a:moveTo>
                <a:lnTo>
                  <a:pt x="24785" y="57149"/>
                </a:lnTo>
                <a:lnTo>
                  <a:pt x="21140" y="56424"/>
                </a:lnTo>
                <a:lnTo>
                  <a:pt x="0" y="32364"/>
                </a:lnTo>
                <a:lnTo>
                  <a:pt x="0" y="24785"/>
                </a:lnTo>
                <a:lnTo>
                  <a:pt x="24785" y="0"/>
                </a:lnTo>
                <a:lnTo>
                  <a:pt x="32364" y="0"/>
                </a:lnTo>
                <a:lnTo>
                  <a:pt x="57150" y="28574"/>
                </a:lnTo>
                <a:lnTo>
                  <a:pt x="57149" y="32364"/>
                </a:lnTo>
                <a:lnTo>
                  <a:pt x="32364" y="57149"/>
                </a:lnTo>
                <a:close/>
              </a:path>
            </a:pathLst>
          </a:custGeom>
          <a:solidFill>
            <a:srgbClr val="2A17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28755" y="3126739"/>
            <a:ext cx="3891915" cy="1984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664845">
              <a:lnSpc>
                <a:spcPct val="106500"/>
              </a:lnSpc>
              <a:spcBef>
                <a:spcPts val="100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 initial phase of every game is the connection: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 marR="386715">
              <a:lnSpc>
                <a:spcPct val="106500"/>
              </a:lnSpc>
              <a:spcBef>
                <a:spcPts val="675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the Player can </a:t>
            </a:r>
            <a:r>
              <a:rPr sz="1300" dirty="0">
                <a:solidFill>
                  <a:srgbClr val="45331C"/>
                </a:solidFill>
                <a:latin typeface="Libre Baskerville" panose="02000000000000000000" pitchFamily="2" charset="0"/>
                <a:cs typeface="Cambria"/>
              </a:rPr>
              <a:t>choose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to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Join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a Game or </a:t>
            </a:r>
            <a:r>
              <a:rPr sz="1300" b="1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Reconnect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to a previous one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 marR="5080">
              <a:lnSpc>
                <a:spcPct val="106500"/>
              </a:lnSpc>
              <a:spcBef>
                <a:spcPts val="675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 Player can only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create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a Game if there's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no Game</a:t>
            </a:r>
            <a:r>
              <a:rPr lang="it-IT"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in server to add Players to</a:t>
            </a:r>
            <a:endParaRPr sz="1300" dirty="0">
              <a:latin typeface="Libre Baskerville" panose="02000000000000000000" pitchFamily="2" charset="0"/>
              <a:cs typeface="Cambria"/>
            </a:endParaRPr>
          </a:p>
          <a:p>
            <a:pPr marL="12700" marR="127635">
              <a:lnSpc>
                <a:spcPct val="106500"/>
              </a:lnSpc>
              <a:spcBef>
                <a:spcPts val="670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in order to </a:t>
            </a:r>
            <a:r>
              <a:rPr sz="1300" i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Reconnect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the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username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along with the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communication port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, is needed</a:t>
            </a:r>
            <a:endParaRPr sz="1300" dirty="0">
              <a:latin typeface="Libre Baskerville" panose="02000000000000000000" pitchFamily="2" charset="0"/>
              <a:cs typeface="Cambri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07683" y="556096"/>
            <a:ext cx="4810125" cy="2806700"/>
            <a:chOff x="6107683" y="556096"/>
            <a:chExt cx="4810125" cy="280670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07683" y="556096"/>
              <a:ext cx="295274" cy="232409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22533" y="556096"/>
              <a:ext cx="295274" cy="232409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10325" y="657225"/>
              <a:ext cx="4229099" cy="213359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91750" y="2790825"/>
              <a:ext cx="495299" cy="5714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0391774" y="2924174"/>
              <a:ext cx="38100" cy="228600"/>
            </a:xfrm>
            <a:custGeom>
              <a:avLst/>
              <a:gdLst/>
              <a:ahLst/>
              <a:cxnLst/>
              <a:rect l="l" t="t" r="r" b="b"/>
              <a:pathLst>
                <a:path w="38100" h="228600">
                  <a:moveTo>
                    <a:pt x="21576" y="228600"/>
                  </a:moveTo>
                  <a:lnTo>
                    <a:pt x="16523" y="228600"/>
                  </a:lnTo>
                  <a:lnTo>
                    <a:pt x="14093" y="228019"/>
                  </a:lnTo>
                  <a:lnTo>
                    <a:pt x="0" y="208771"/>
                  </a:lnTo>
                  <a:lnTo>
                    <a:pt x="0" y="99743"/>
                  </a:lnTo>
                  <a:lnTo>
                    <a:pt x="16523" y="79914"/>
                  </a:lnTo>
                  <a:lnTo>
                    <a:pt x="21576" y="79914"/>
                  </a:lnTo>
                  <a:lnTo>
                    <a:pt x="38099" y="99743"/>
                  </a:lnTo>
                  <a:lnTo>
                    <a:pt x="38099" y="208771"/>
                  </a:lnTo>
                  <a:lnTo>
                    <a:pt x="21576" y="228600"/>
                  </a:lnTo>
                  <a:close/>
                </a:path>
                <a:path w="38100" h="228600">
                  <a:moveTo>
                    <a:pt x="21576" y="45719"/>
                  </a:moveTo>
                  <a:lnTo>
                    <a:pt x="16523" y="45719"/>
                  </a:lnTo>
                  <a:lnTo>
                    <a:pt x="14093" y="45139"/>
                  </a:lnTo>
                  <a:lnTo>
                    <a:pt x="0" y="25891"/>
                  </a:lnTo>
                  <a:lnTo>
                    <a:pt x="0" y="19828"/>
                  </a:lnTo>
                  <a:lnTo>
                    <a:pt x="16523" y="0"/>
                  </a:lnTo>
                  <a:lnTo>
                    <a:pt x="21576" y="0"/>
                  </a:lnTo>
                  <a:lnTo>
                    <a:pt x="38099" y="19828"/>
                  </a:lnTo>
                  <a:lnTo>
                    <a:pt x="38099" y="25891"/>
                  </a:lnTo>
                  <a:lnTo>
                    <a:pt x="21576" y="45719"/>
                  </a:lnTo>
                  <a:close/>
                </a:path>
              </a:pathLst>
            </a:custGeom>
            <a:solidFill>
              <a:srgbClr val="FFF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896192" y="1016000"/>
            <a:ext cx="3523408" cy="7514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Libre Baskerville" panose="02000000000000000000" pitchFamily="2" charset="0"/>
              </a:rPr>
              <a:t>A FOCUS ON </a:t>
            </a:r>
            <a:r>
              <a:rPr sz="2400" dirty="0">
                <a:solidFill>
                  <a:srgbClr val="BE8149"/>
                </a:solidFill>
                <a:latin typeface="Libre Baskerville" panose="02000000000000000000" pitchFamily="2" charset="0"/>
              </a:rPr>
              <a:t>CONNECTION</a:t>
            </a:r>
            <a:r>
              <a:rPr sz="2400" dirty="0">
                <a:latin typeface="Libre Baskerville" panose="02000000000000000000" pitchFamily="2" charset="0"/>
              </a:rPr>
              <a:t>...</a:t>
            </a:r>
          </a:p>
        </p:txBody>
      </p:sp>
      <p:grpSp>
        <p:nvGrpSpPr>
          <p:cNvPr id="19" name="object 19"/>
          <p:cNvGrpSpPr/>
          <p:nvPr/>
        </p:nvGrpSpPr>
        <p:grpSpPr>
          <a:xfrm>
            <a:off x="703821" y="2282914"/>
            <a:ext cx="2230120" cy="3365500"/>
            <a:chOff x="703821" y="2282914"/>
            <a:chExt cx="2230120" cy="3365500"/>
          </a:xfrm>
        </p:grpSpPr>
        <p:pic>
          <p:nvPicPr>
            <p:cNvPr id="20" name="object 20">
              <a:hlinkClick r:id="rId10" action="ppaction://hlinkfile"/>
            </p:cNvPr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85825" y="2571749"/>
              <a:ext cx="2047874" cy="30765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3821" y="2282914"/>
              <a:ext cx="751436" cy="68126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219450" y="2257978"/>
            <a:ext cx="2305050" cy="3381375"/>
            <a:chOff x="3219450" y="2257978"/>
            <a:chExt cx="2305050" cy="3381375"/>
          </a:xfrm>
        </p:grpSpPr>
        <p:pic>
          <p:nvPicPr>
            <p:cNvPr id="23" name="object 23">
              <a:hlinkClick r:id="rId13" action="ppaction://hlinkfile"/>
            </p:cNvPr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9450" y="2571749"/>
              <a:ext cx="2047874" cy="306704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790613" y="2257978"/>
              <a:ext cx="733860" cy="769081"/>
            </a:xfrm>
            <a:prstGeom prst="rect">
              <a:avLst/>
            </a:prstGeom>
          </p:spPr>
        </p:pic>
      </p:grpSp>
      <p:sp>
        <p:nvSpPr>
          <p:cNvPr id="25" name="dark background">
            <a:extLst>
              <a:ext uri="{FF2B5EF4-FFF2-40B4-BE49-F238E27FC236}">
                <a16:creationId xmlns:a16="http://schemas.microsoft.com/office/drawing/2014/main" id="{75946A32-663C-65F0-496A-36ED5F21A807}"/>
              </a:ext>
            </a:extLst>
          </p:cNvPr>
          <p:cNvSpPr/>
          <p:nvPr/>
        </p:nvSpPr>
        <p:spPr>
          <a:xfrm>
            <a:off x="0" y="-9525"/>
            <a:ext cx="11430000" cy="6419215"/>
          </a:xfrm>
          <a:custGeom>
            <a:avLst/>
            <a:gdLst/>
            <a:ahLst/>
            <a:cxnLst/>
            <a:rect l="l" t="t" r="r" b="b"/>
            <a:pathLst>
              <a:path w="11430000" h="6419215">
                <a:moveTo>
                  <a:pt x="0" y="0"/>
                </a:moveTo>
                <a:lnTo>
                  <a:pt x="11429998" y="0"/>
                </a:lnTo>
                <a:lnTo>
                  <a:pt x="11429998" y="6419087"/>
                </a:lnTo>
                <a:lnTo>
                  <a:pt x="0" y="6419087"/>
                </a:lnTo>
                <a:lnTo>
                  <a:pt x="0" y="0"/>
                </a:lnTo>
                <a:close/>
              </a:path>
            </a:pathLst>
          </a:custGeom>
          <a:solidFill>
            <a:srgbClr val="121212">
              <a:alpha val="501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6" name="top tored page">
            <a:extLst>
              <a:ext uri="{FF2B5EF4-FFF2-40B4-BE49-F238E27FC236}">
                <a16:creationId xmlns:a16="http://schemas.microsoft.com/office/drawing/2014/main" id="{95655EDF-FCA3-64A6-BE27-6F1FF87B4C53}"/>
              </a:ext>
            </a:extLst>
          </p:cNvPr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715000" y="0"/>
            <a:ext cx="5714999" cy="4686299"/>
          </a:xfrm>
          <a:prstGeom prst="rect">
            <a:avLst/>
          </a:prstGeom>
        </p:spPr>
      </p:pic>
      <p:sp>
        <p:nvSpPr>
          <p:cNvPr id="27" name="other diagrams text">
            <a:extLst>
              <a:ext uri="{FF2B5EF4-FFF2-40B4-BE49-F238E27FC236}">
                <a16:creationId xmlns:a16="http://schemas.microsoft.com/office/drawing/2014/main" id="{EF9F021A-9CA1-7BFB-2714-3F0BD37C0177}"/>
              </a:ext>
            </a:extLst>
          </p:cNvPr>
          <p:cNvSpPr txBox="1"/>
          <p:nvPr/>
        </p:nvSpPr>
        <p:spPr>
          <a:xfrm>
            <a:off x="6399708" y="1218260"/>
            <a:ext cx="4169410" cy="18118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600"/>
              </a:lnSpc>
              <a:spcBef>
                <a:spcPts val="100"/>
              </a:spcBef>
            </a:pP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Additional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sequence diagrams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we created include but are not limited to </a:t>
            </a:r>
            <a:r>
              <a:rPr sz="1300" dirty="0" err="1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th</a:t>
            </a:r>
            <a:r>
              <a:rPr lang="it-IT"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structure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of a turn, the possible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actions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for a Player can do (choosing a Goal Card, drawing, placing a Card,...)  along with exceptions; another</a:t>
            </a:r>
            <a:r>
              <a:rPr lang="it-IT"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critical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phase 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detailed and explained in these diagrams is the </a:t>
            </a:r>
            <a:r>
              <a:rPr sz="1300" b="1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End of Game</a:t>
            </a:r>
            <a:r>
              <a:rPr sz="1300" dirty="0">
                <a:solidFill>
                  <a:srgbClr val="2A1700"/>
                </a:solidFill>
                <a:latin typeface="Libre Baskerville" panose="02000000000000000000" pitchFamily="2" charset="0"/>
                <a:cs typeface="Cambria"/>
              </a:rPr>
              <a:t>.</a:t>
            </a:r>
            <a:endParaRPr sz="1300" dirty="0">
              <a:latin typeface="Libre Baskerville" panose="02000000000000000000" pitchFamily="2" charset="0"/>
              <a:cs typeface="Cambria"/>
            </a:endParaRPr>
          </a:p>
        </p:txBody>
      </p:sp>
      <p:sp>
        <p:nvSpPr>
          <p:cNvPr id="28" name="other diagrams title">
            <a:extLst>
              <a:ext uri="{FF2B5EF4-FFF2-40B4-BE49-F238E27FC236}">
                <a16:creationId xmlns:a16="http://schemas.microsoft.com/office/drawing/2014/main" id="{CF53DEFB-1DA1-E259-1EDF-A6613BBEF139}"/>
              </a:ext>
            </a:extLst>
          </p:cNvPr>
          <p:cNvSpPr txBox="1">
            <a:spLocks/>
          </p:cNvSpPr>
          <p:nvPr/>
        </p:nvSpPr>
        <p:spPr>
          <a:xfrm>
            <a:off x="6399708" y="664146"/>
            <a:ext cx="3101778" cy="358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2250" b="1" i="0">
                <a:solidFill>
                  <a:srgbClr val="2A1700"/>
                </a:solidFill>
                <a:latin typeface="Cambria"/>
                <a:ea typeface="+mj-ea"/>
                <a:cs typeface="Cambria"/>
              </a:defRPr>
            </a:lvl1pPr>
          </a:lstStyle>
          <a:p>
            <a:pPr marL="12700">
              <a:spcBef>
                <a:spcPts val="95"/>
              </a:spcBef>
            </a:pPr>
            <a:r>
              <a:rPr lang="it-IT" dirty="0" err="1">
                <a:latin typeface="Libre Baskerville" panose="02000000000000000000" pitchFamily="2" charset="0"/>
              </a:rPr>
              <a:t>Other</a:t>
            </a:r>
            <a:r>
              <a:rPr lang="it-IT" dirty="0">
                <a:latin typeface="Libre Baskerville" panose="02000000000000000000" pitchFamily="2" charset="0"/>
              </a:rPr>
              <a:t> </a:t>
            </a:r>
            <a:r>
              <a:rPr lang="it-IT" dirty="0" err="1">
                <a:solidFill>
                  <a:srgbClr val="BE8149"/>
                </a:solidFill>
                <a:latin typeface="Libre Baskerville" panose="02000000000000000000" pitchFamily="2" charset="0"/>
              </a:rPr>
              <a:t>diagrams</a:t>
            </a:r>
            <a:r>
              <a:rPr lang="it-IT" dirty="0">
                <a:solidFill>
                  <a:srgbClr val="000000"/>
                </a:solidFill>
                <a:latin typeface="Libre Baskerville" panose="02000000000000000000" pitchFamily="2" charset="0"/>
              </a:rPr>
              <a:t>...</a:t>
            </a:r>
          </a:p>
        </p:txBody>
      </p:sp>
      <p:grpSp>
        <p:nvGrpSpPr>
          <p:cNvPr id="29" name="object 5">
            <a:extLst>
              <a:ext uri="{FF2B5EF4-FFF2-40B4-BE49-F238E27FC236}">
                <a16:creationId xmlns:a16="http://schemas.microsoft.com/office/drawing/2014/main" id="{48E1F443-B626-54BC-0AF7-2DC1AC16EA04}"/>
              </a:ext>
            </a:extLst>
          </p:cNvPr>
          <p:cNvGrpSpPr/>
          <p:nvPr/>
        </p:nvGrpSpPr>
        <p:grpSpPr>
          <a:xfrm>
            <a:off x="7981950" y="219054"/>
            <a:ext cx="3181985" cy="3943985"/>
            <a:chOff x="7981950" y="228579"/>
            <a:chExt cx="3181985" cy="3943985"/>
          </a:xfrm>
        </p:grpSpPr>
        <p:pic>
          <p:nvPicPr>
            <p:cNvPr id="30" name="deco cows">
              <a:extLst>
                <a:ext uri="{FF2B5EF4-FFF2-40B4-BE49-F238E27FC236}">
                  <a16:creationId xmlns:a16="http://schemas.microsoft.com/office/drawing/2014/main" id="{3CBC092D-8AEB-ADD0-7229-2A745E293595}"/>
                </a:ext>
              </a:extLst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981950" y="3486149"/>
              <a:ext cx="1276349" cy="685799"/>
            </a:xfrm>
            <a:prstGeom prst="rect">
              <a:avLst/>
            </a:prstGeom>
          </p:spPr>
        </p:pic>
        <p:pic>
          <p:nvPicPr>
            <p:cNvPr id="31" name="exit other diagrams">
              <a:extLst>
                <a:ext uri="{FF2B5EF4-FFF2-40B4-BE49-F238E27FC236}">
                  <a16:creationId xmlns:a16="http://schemas.microsoft.com/office/drawing/2014/main" id="{45C29A68-C4C1-F13C-FF29-1251D0D42F5E}"/>
                </a:ext>
              </a:extLst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991828" y="228579"/>
              <a:ext cx="171482" cy="17129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30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6" grpId="0"/>
      <p:bldP spid="25" grpId="0" animBg="1"/>
      <p:bldP spid="25" grpId="1" animBg="1"/>
      <p:bldP spid="27" grpId="0"/>
      <p:bldP spid="27" grpId="1"/>
      <p:bldP spid="28" grpId="0"/>
      <p:bldP spid="28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2229</TotalTime>
  <Words>740</Words>
  <Application>Microsoft Office PowerPoint</Application>
  <PresentationFormat>Custom</PresentationFormat>
  <Paragraphs>66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Calibri</vt:lpstr>
      <vt:lpstr>Cambria</vt:lpstr>
      <vt:lpstr>Libre Baskerville</vt:lpstr>
      <vt:lpstr>Office Theme</vt:lpstr>
      <vt:lpstr>CODEX</vt:lpstr>
      <vt:lpstr>FEATURES</vt:lpstr>
      <vt:lpstr>CONTENTS</vt:lpstr>
      <vt:lpstr>+</vt:lpstr>
      <vt:lpstr>A FOCUS ON CONNECTION...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Maiva Nezeko</dc:creator>
  <cp:lastModifiedBy>Darelle Maiva Nguedjio Nezeko</cp:lastModifiedBy>
  <cp:revision>6</cp:revision>
  <dcterms:created xsi:type="dcterms:W3CDTF">2024-06-26T15:57:24Z</dcterms:created>
  <dcterms:modified xsi:type="dcterms:W3CDTF">2024-06-29T14:51:14Z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2024-06-26T00:00:00Z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2024-06-26T00:00:00Z</vt:filetime>
  </property>
  <property fmtid="{D5CDD505-2E9C-101B-9397-08002B2CF9AE}" pid="5" name="Producer">
    <vt:lpwstr>pdf-lib (https://github.com/Hopding/pdf-lib)</vt:lpwstr>
  </property>
</Properties>
</file>